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19" r:id="rId4"/>
    <p:sldMasterId id="2147483731" r:id="rId5"/>
    <p:sldMasterId id="2147483764" r:id="rId6"/>
  </p:sldMasterIdLst>
  <p:notesMasterIdLst>
    <p:notesMasterId r:id="rId48"/>
  </p:notesMasterIdLst>
  <p:handoutMasterIdLst>
    <p:handoutMasterId r:id="rId49"/>
  </p:handoutMasterIdLst>
  <p:sldIdLst>
    <p:sldId id="3116" r:id="rId7"/>
    <p:sldId id="3117" r:id="rId8"/>
    <p:sldId id="3118" r:id="rId9"/>
    <p:sldId id="3143" r:id="rId10"/>
    <p:sldId id="3140" r:id="rId11"/>
    <p:sldId id="3120" r:id="rId12"/>
    <p:sldId id="3174" r:id="rId13"/>
    <p:sldId id="3179" r:id="rId14"/>
    <p:sldId id="3154" r:id="rId15"/>
    <p:sldId id="3184" r:id="rId16"/>
    <p:sldId id="397" r:id="rId17"/>
    <p:sldId id="3160" r:id="rId18"/>
    <p:sldId id="3123" r:id="rId19"/>
    <p:sldId id="3188" r:id="rId20"/>
    <p:sldId id="3133" r:id="rId21"/>
    <p:sldId id="3163" r:id="rId22"/>
    <p:sldId id="2976" r:id="rId23"/>
    <p:sldId id="3176" r:id="rId24"/>
    <p:sldId id="3177" r:id="rId25"/>
    <p:sldId id="3131" r:id="rId26"/>
    <p:sldId id="3136" r:id="rId27"/>
    <p:sldId id="3151" r:id="rId28"/>
    <p:sldId id="3166" r:id="rId29"/>
    <p:sldId id="3167" r:id="rId30"/>
    <p:sldId id="3168" r:id="rId31"/>
    <p:sldId id="3171" r:id="rId32"/>
    <p:sldId id="3170" r:id="rId33"/>
    <p:sldId id="3175" r:id="rId34"/>
    <p:sldId id="3180" r:id="rId35"/>
    <p:sldId id="3181" r:id="rId36"/>
    <p:sldId id="3182" r:id="rId37"/>
    <p:sldId id="3183" r:id="rId38"/>
    <p:sldId id="3185" r:id="rId39"/>
    <p:sldId id="3186" r:id="rId40"/>
    <p:sldId id="3150" r:id="rId41"/>
    <p:sldId id="3165" r:id="rId42"/>
    <p:sldId id="3152" r:id="rId43"/>
    <p:sldId id="3178" r:id="rId44"/>
    <p:sldId id="3173" r:id="rId45"/>
    <p:sldId id="3121" r:id="rId46"/>
    <p:sldId id="3153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B123A6-FFA0-D09D-791D-E4FD94873B06}" name="Kunckler Tom" initials="KT" userId="S::tom.kunckler@sig-ge.ch::3e499487-8366-46f9-979d-620a1f89ca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B1E9"/>
    <a:srgbClr val="6E3CC8"/>
    <a:srgbClr val="52AE32"/>
    <a:srgbClr val="93117E"/>
    <a:srgbClr val="009EE0"/>
    <a:srgbClr val="FFE29C"/>
    <a:srgbClr val="EEDA71"/>
    <a:srgbClr val="FFC747"/>
    <a:srgbClr val="FFEA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5165" autoAdjust="0"/>
  </p:normalViewPr>
  <p:slideViewPr>
    <p:cSldViewPr snapToGrid="0">
      <p:cViewPr varScale="1">
        <p:scale>
          <a:sx n="66" d="100"/>
          <a:sy n="66" d="100"/>
        </p:scale>
        <p:origin x="5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880"/>
    </p:cViewPr>
  </p:sorterViewPr>
  <p:notesViewPr>
    <p:cSldViewPr snapToGrid="0">
      <p:cViewPr varScale="1">
        <p:scale>
          <a:sx n="64" d="100"/>
          <a:sy n="64" d="100"/>
        </p:scale>
        <p:origin x="319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22C9523-57AF-EC8E-DEB0-1063C3B398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6A867E9-14E9-D442-23D2-11B7FC0F45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01FC7-EE9C-403D-BA73-BD21219055F8}" type="datetimeFigureOut">
              <a:rPr lang="fr-CH" smtClean="0"/>
              <a:t>11.04.2024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055E28C-8C59-2248-B681-C472B9B2E5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743783-50A1-03D4-AA4F-E4634743AF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60851-D02C-4802-97ED-CB7A7E89D1E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1370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F18DB-57B2-485B-94EF-F6B630AF9A82}" type="datetimeFigureOut">
              <a:rPr lang="fr-CH" smtClean="0"/>
              <a:t>11.04.2024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3FC41-A966-4B6E-9F56-9C9A1A9FCF9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89735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Budget supp 500 millions pour la </a:t>
            </a:r>
            <a:r>
              <a:rPr lang="fr-CH" dirty="0" err="1"/>
              <a:t>réno</a:t>
            </a:r>
            <a:r>
              <a:rPr lang="fr-CH" dirty="0"/>
              <a:t>. CP lundi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3FC41-A966-4B6E-9F56-9C9A1A9FCF95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68056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3FC41-A966-4B6E-9F56-9C9A1A9FCF95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377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3FC41-A966-4B6E-9F56-9C9A1A9FCF95}" type="slidenum">
              <a:rPr lang="fr-CH" smtClean="0"/>
              <a:t>37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95564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3FC41-A966-4B6E-9F56-9C9A1A9FCF95}" type="slidenum">
              <a:rPr lang="fr-CH" smtClean="0"/>
              <a:t>38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40125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fr-CH" b="1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3FC41-A966-4B6E-9F56-9C9A1A9FCF95}" type="slidenum">
              <a:rPr lang="fr-CH" smtClean="0"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23670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3FC41-A966-4B6E-9F56-9C9A1A9FCF95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522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/>
              <a:t>Questionnement CC: pour bénéficier des différentes subventions, pensez à annoncer vos projets bien en amont. Avez-vous besoin de soutien et d’éclairage par rapport aux dossiers de demandes de subventions?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3FC41-A966-4B6E-9F56-9C9A1A9FCF95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9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3FC41-A966-4B6E-9F56-9C9A1A9FCF95}" type="slidenum">
              <a:rPr lang="fr-CH" smtClean="0"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31002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3FC41-A966-4B6E-9F56-9C9A1A9FCF95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000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3FC41-A966-4B6E-9F56-9C9A1A9FCF95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190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3FC41-A966-4B6E-9F56-9C9A1A9FCF95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882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3FC41-A966-4B6E-9F56-9C9A1A9FCF95}" type="slidenum">
              <a:rPr lang="fr-CH" smtClean="0"/>
              <a:t>27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7597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emf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an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385C0C-A504-49D7-A599-AF8FC15285F2}"/>
              </a:ext>
            </a:extLst>
          </p:cNvPr>
          <p:cNvSpPr/>
          <p:nvPr userDrawn="1"/>
        </p:nvSpPr>
        <p:spPr>
          <a:xfrm>
            <a:off x="0" y="5433689"/>
            <a:ext cx="12192000" cy="1424311"/>
          </a:xfrm>
          <a:prstGeom prst="rect">
            <a:avLst/>
          </a:prstGeom>
          <a:solidFill>
            <a:srgbClr val="F6D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95400" y="708476"/>
            <a:ext cx="10297144" cy="1976581"/>
          </a:xfrm>
        </p:spPr>
        <p:txBody>
          <a:bodyPr lIns="0" tIns="0" rIns="0" bIns="0" anchor="t" anchorCtr="0">
            <a:noAutofit/>
          </a:bodyPr>
          <a:lstStyle>
            <a:lvl1pPr algn="l">
              <a:defRPr sz="6000" b="0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pour ajouter le titre </a:t>
            </a:r>
            <a:br>
              <a:rPr lang="fr-FR" dirty="0"/>
            </a:br>
            <a:r>
              <a:rPr lang="fr-FR" dirty="0"/>
              <a:t>de la présentation</a:t>
            </a:r>
            <a:endParaRPr lang="fr-CH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1055440" y="5785098"/>
            <a:ext cx="3237115" cy="255600"/>
          </a:xfrm>
        </p:spPr>
        <p:txBody>
          <a:bodyPr lIns="0" tIns="0" rIns="0" bIns="0">
            <a:noAutofit/>
          </a:bodyPr>
          <a:lstStyle>
            <a:lvl1pPr marL="0" indent="0">
              <a:buFont typeface="Signature" pitchFamily="50" charset="0"/>
              <a:buNone/>
              <a:defRPr sz="1600" b="0">
                <a:solidFill>
                  <a:schemeClr val="tx1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fr-CH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4248473"/>
            <a:ext cx="9073008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20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pic>
        <p:nvPicPr>
          <p:cNvPr id="7" name="Image 6" descr="Logo_SIG_Q.emf"/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02000" y="4803689"/>
            <a:ext cx="1260000" cy="1260000"/>
          </a:xfrm>
          <a:prstGeom prst="rect">
            <a:avLst/>
          </a:prstGeom>
        </p:spPr>
      </p:pic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3D5E2375-0525-4B90-866A-0B91985499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440" y="4608513"/>
            <a:ext cx="8712968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6645EB76-CCC2-49D9-BF06-313615A36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2710399"/>
            <a:ext cx="1008112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Tx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Cliquez pour ajouter le sous-titre de la présentation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242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B61C9A40-CE3D-4AEC-A373-DFE300A7EF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37CB342-6E57-432B-B063-CE087C6E43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88586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1</a:t>
            </a:r>
            <a:endParaRPr lang="fr-CH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AE5E9B3E-0277-4CCE-B4D1-7B015714FD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4967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CE8D8EBF-2587-406E-AC88-536B1B6290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21820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2</a:t>
            </a:r>
            <a:endParaRPr lang="fr-CH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8FD7F2A8-90AB-444A-8DD8-3F882E31DE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8201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DF542DBC-0B4E-440F-BC98-12E5711361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5054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3</a:t>
            </a:r>
            <a:endParaRPr lang="fr-CH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2BDC24FD-BDDA-4401-884F-2BB51E18D5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11435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980EFC3F-84BB-471C-855F-69E1EE8F8B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8288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4</a:t>
            </a:r>
            <a:endParaRPr lang="fr-CH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CC1DBDE0-1CFB-43B1-9F27-3ED782558D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4669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176227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ô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95400" y="708476"/>
            <a:ext cx="10297144" cy="1976581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pour ajouter un message de fin</a:t>
            </a:r>
            <a:endParaRPr lang="fr-CH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2FF044-77F7-4FF9-9707-4F2B7A466349}"/>
              </a:ext>
            </a:extLst>
          </p:cNvPr>
          <p:cNvSpPr/>
          <p:nvPr userDrawn="1"/>
        </p:nvSpPr>
        <p:spPr>
          <a:xfrm>
            <a:off x="0" y="5433689"/>
            <a:ext cx="12192000" cy="1424311"/>
          </a:xfrm>
          <a:prstGeom prst="rect">
            <a:avLst/>
          </a:prstGeom>
          <a:solidFill>
            <a:srgbClr val="F6D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A92FEE24-7EBF-496A-B328-6F65363427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440" y="5785098"/>
            <a:ext cx="3237115" cy="255600"/>
          </a:xfrm>
        </p:spPr>
        <p:txBody>
          <a:bodyPr lIns="0" tIns="0" rIns="0" bIns="0">
            <a:noAutofit/>
          </a:bodyPr>
          <a:lstStyle>
            <a:lvl1pPr marL="0" indent="0">
              <a:buFont typeface="Signature" pitchFamily="50" charset="0"/>
              <a:buNone/>
              <a:defRPr sz="1600" b="0">
                <a:solidFill>
                  <a:schemeClr val="tx1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fr-CH" dirty="0"/>
          </a:p>
        </p:txBody>
      </p:sp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6A84924D-49AB-41EF-B9C3-944B2AFB9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3061808"/>
            <a:ext cx="9073008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20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Information personne de contact</a:t>
            </a:r>
          </a:p>
        </p:txBody>
      </p:sp>
      <p:pic>
        <p:nvPicPr>
          <p:cNvPr id="15" name="Image 14" descr="Logo_SIG_Q.emf">
            <a:extLst>
              <a:ext uri="{FF2B5EF4-FFF2-40B4-BE49-F238E27FC236}">
                <a16:creationId xmlns:a16="http://schemas.microsoft.com/office/drawing/2014/main" id="{3BDFBF59-F37B-4B28-A372-1E78107FB710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02000" y="4803689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92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DF608DA-B0FD-4F6B-9352-1248E20A0016}" type="slidenum">
              <a:rPr lang="fr-CH" smtClean="0"/>
              <a:pPr>
                <a:defRPr/>
              </a:pPr>
              <a:t>‹N°›</a:t>
            </a:fld>
            <a:endParaRPr lang="fr-CH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63525" y="1257396"/>
            <a:ext cx="11449050" cy="52562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98435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an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385C0C-A504-49D7-A599-AF8FC15285F2}"/>
              </a:ext>
            </a:extLst>
          </p:cNvPr>
          <p:cNvSpPr/>
          <p:nvPr userDrawn="1"/>
        </p:nvSpPr>
        <p:spPr>
          <a:xfrm>
            <a:off x="0" y="5433689"/>
            <a:ext cx="12192000" cy="1424311"/>
          </a:xfrm>
          <a:prstGeom prst="rect">
            <a:avLst/>
          </a:prstGeom>
          <a:solidFill>
            <a:srgbClr val="F6D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95400" y="708476"/>
            <a:ext cx="10297144" cy="1976581"/>
          </a:xfrm>
        </p:spPr>
        <p:txBody>
          <a:bodyPr lIns="0" tIns="0" rIns="0" bIns="0" anchor="t" anchorCtr="0">
            <a:noAutofit/>
          </a:bodyPr>
          <a:lstStyle>
            <a:lvl1pPr algn="l">
              <a:defRPr sz="6000" b="0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pour ajouter le titre </a:t>
            </a:r>
            <a:br>
              <a:rPr lang="fr-FR" dirty="0"/>
            </a:br>
            <a:r>
              <a:rPr lang="fr-FR" dirty="0"/>
              <a:t>de la présentation</a:t>
            </a:r>
            <a:endParaRPr lang="fr-CH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1055440" y="5785098"/>
            <a:ext cx="3237115" cy="255600"/>
          </a:xfrm>
        </p:spPr>
        <p:txBody>
          <a:bodyPr lIns="0" tIns="0" rIns="0" bIns="0">
            <a:noAutofit/>
          </a:bodyPr>
          <a:lstStyle>
            <a:lvl1pPr marL="0" indent="0">
              <a:buFont typeface="Signature" pitchFamily="50" charset="0"/>
              <a:buNone/>
              <a:defRPr sz="1600" b="0">
                <a:solidFill>
                  <a:schemeClr val="tx1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fr-CH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4248473"/>
            <a:ext cx="9073008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20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pic>
        <p:nvPicPr>
          <p:cNvPr id="7" name="Image 6" descr="Logo_SIG_Q.emf"/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02000" y="4803689"/>
            <a:ext cx="1260000" cy="1260000"/>
          </a:xfrm>
          <a:prstGeom prst="rect">
            <a:avLst/>
          </a:prstGeom>
        </p:spPr>
      </p:pic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3D5E2375-0525-4B90-866A-0B91985499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440" y="4608513"/>
            <a:ext cx="8712968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6645EB76-CCC2-49D9-BF06-313615A36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2710399"/>
            <a:ext cx="1008112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Tx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Cliquez pour ajouter le sous-titre de la présentation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2750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5874AE7-4265-4C20-AC4E-20815335E00D}"/>
              </a:ext>
            </a:extLst>
          </p:cNvPr>
          <p:cNvSpPr/>
          <p:nvPr userDrawn="1"/>
        </p:nvSpPr>
        <p:spPr>
          <a:xfrm>
            <a:off x="0" y="5433689"/>
            <a:ext cx="12192000" cy="1424311"/>
          </a:xfrm>
          <a:prstGeom prst="rect">
            <a:avLst/>
          </a:prstGeom>
          <a:solidFill>
            <a:srgbClr val="F6D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1" name="Image 20" descr="Logo_SIG_Q.emf">
            <a:extLst>
              <a:ext uri="{FF2B5EF4-FFF2-40B4-BE49-F238E27FC236}">
                <a16:creationId xmlns:a16="http://schemas.microsoft.com/office/drawing/2014/main" id="{F4857C7C-29A9-4B19-9E76-9CA6043BBAE9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02000" y="4803689"/>
            <a:ext cx="1260000" cy="126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95400" y="708476"/>
            <a:ext cx="5400600" cy="1976581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0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pour ajouter le titre de la présentation</a:t>
            </a:r>
            <a:endParaRPr lang="fr-CH" dirty="0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A3E91D2C-7B1B-46B7-B523-51B9CBDBCC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2905491"/>
            <a:ext cx="5184576" cy="1150649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Tx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2" name="Espace réservé pour une image  3">
            <a:extLst>
              <a:ext uri="{FF2B5EF4-FFF2-40B4-BE49-F238E27FC236}">
                <a16:creationId xmlns:a16="http://schemas.microsoft.com/office/drawing/2014/main" id="{1318A274-7610-401B-94FA-F7E14453C0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07968" y="193464"/>
            <a:ext cx="4983186" cy="4983186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Font typeface="Signature" pitchFamily="50" charset="0"/>
              <a:buNone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DFBA4072-457C-4FBB-8E33-0D2E790D47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440" y="5785098"/>
            <a:ext cx="3237115" cy="255600"/>
          </a:xfrm>
        </p:spPr>
        <p:txBody>
          <a:bodyPr lIns="0" tIns="0" rIns="0" bIns="0">
            <a:noAutofit/>
          </a:bodyPr>
          <a:lstStyle>
            <a:lvl1pPr marL="0" indent="0">
              <a:buFont typeface="Signature" pitchFamily="50" charset="0"/>
              <a:buNone/>
              <a:defRPr sz="1600" b="0">
                <a:solidFill>
                  <a:schemeClr val="tx1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fr-CH" dirty="0"/>
          </a:p>
        </p:txBody>
      </p:sp>
      <p:sp>
        <p:nvSpPr>
          <p:cNvPr id="18" name="Espace réservé du texte 11">
            <a:extLst>
              <a:ext uri="{FF2B5EF4-FFF2-40B4-BE49-F238E27FC236}">
                <a16:creationId xmlns:a16="http://schemas.microsoft.com/office/drawing/2014/main" id="{09BB7107-6C6E-4337-8E47-EB74404A8A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4248473"/>
            <a:ext cx="5256584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20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19" name="Espace réservé du texte 11">
            <a:extLst>
              <a:ext uri="{FF2B5EF4-FFF2-40B4-BE49-F238E27FC236}">
                <a16:creationId xmlns:a16="http://schemas.microsoft.com/office/drawing/2014/main" id="{F34EA277-6F39-47AD-8490-A72E1CDA20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440" y="4608513"/>
            <a:ext cx="5047989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4611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81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C968F89-CC8C-4512-8861-7536C6792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480376" y="1256953"/>
            <a:ext cx="2312154" cy="4619971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E3011FF-7949-480A-BDD0-F23C710CE5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189121" y="1256953"/>
            <a:ext cx="2312154" cy="46199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5219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D5CDEF6E-C2A2-4FD1-A6AA-12DCB7139D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0126" y="1257300"/>
            <a:ext cx="11444506" cy="47639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 marL="827088" indent="-285750">
              <a:buClr>
                <a:schemeClr val="accent1"/>
              </a:buClr>
              <a:buFont typeface="Signature" pitchFamily="50" charset="0"/>
              <a:buChar char=""/>
              <a:defRPr/>
            </a:lvl3pPr>
            <a:lvl5pPr marL="1363662" indent="-285750">
              <a:buFont typeface="Signature" pitchFamily="50" charset="0"/>
              <a:buChar char=""/>
              <a:defRPr/>
            </a:lvl5pPr>
          </a:lstStyle>
          <a:p>
            <a:pPr lvl="0"/>
            <a:r>
              <a:rPr lang="fr-FR" dirty="0"/>
              <a:t>Cliquez pour ajouter le contenu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A0D00D4-94F6-4B1B-AA81-A8C006C16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26" y="348370"/>
            <a:ext cx="11588522" cy="27551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E00C7C3-47B1-429F-B907-D1A53164B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51448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 hasCustomPrompt="1"/>
          </p:nvPr>
        </p:nvSpPr>
        <p:spPr>
          <a:xfrm>
            <a:off x="9594849" y="1273175"/>
            <a:ext cx="2117769" cy="571649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tx1"/>
                </a:solidFill>
                <a:latin typeface="Signature Black Circle Exbold" pitchFamily="50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2pPr>
            <a:lvl3pPr marL="541338" indent="0">
              <a:buFont typeface="Arial" panose="020B0604020202020204" pitchFamily="34" charset="0"/>
              <a:buNone/>
              <a:defRPr/>
            </a:lvl3pPr>
            <a:lvl4pPr marL="806450" indent="0">
              <a:buFont typeface="Arial" panose="020B0604020202020204" pitchFamily="34" charset="0"/>
              <a:buNone/>
              <a:defRPr/>
            </a:lvl4pPr>
            <a:lvl5pPr marL="1077912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r-FR" dirty="0"/>
              <a:t>100%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FC7416C-4632-4470-9C5F-88BD621BA46A}"/>
              </a:ext>
            </a:extLst>
          </p:cNvPr>
          <p:cNvCxnSpPr/>
          <p:nvPr userDrawn="1"/>
        </p:nvCxnSpPr>
        <p:spPr>
          <a:xfrm>
            <a:off x="9408368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8">
            <a:extLst>
              <a:ext uri="{FF2B5EF4-FFF2-40B4-BE49-F238E27FC236}">
                <a16:creationId xmlns:a16="http://schemas.microsoft.com/office/drawing/2014/main" id="{DF4805F3-BF97-4B59-8F87-32B99F58EC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5362" y="1257300"/>
            <a:ext cx="8886526" cy="47639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67BE8FB-7455-45CA-9603-6B4B92412F2A}"/>
              </a:ext>
            </a:extLst>
          </p:cNvPr>
          <p:cNvCxnSpPr/>
          <p:nvPr userDrawn="1"/>
        </p:nvCxnSpPr>
        <p:spPr>
          <a:xfrm>
            <a:off x="11856638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FDCC942-80BD-4860-BEB4-8774C9C55E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94850" y="1989138"/>
            <a:ext cx="2117725" cy="4032250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fr-CH" dirty="0"/>
              <a:t>Texte en exergue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AA1BDA7-D278-4BD2-9413-649288591F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90969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12" name="Espace réservé du contenu 8">
            <a:extLst>
              <a:ext uri="{FF2B5EF4-FFF2-40B4-BE49-F238E27FC236}">
                <a16:creationId xmlns:a16="http://schemas.microsoft.com/office/drawing/2014/main" id="{0AC33664-4716-426B-B1EB-45B6392D87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0126" y="1257300"/>
            <a:ext cx="5195439" cy="4691980"/>
          </a:xfrm>
        </p:spPr>
        <p:txBody>
          <a:bodyPr/>
          <a:lstStyle/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id="{86711703-EF0E-47D8-B678-B2D6D53D6D5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97680" y="1257300"/>
            <a:ext cx="5430965" cy="4691980"/>
          </a:xfrm>
        </p:spPr>
        <p:txBody>
          <a:bodyPr/>
          <a:lstStyle/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A6AF49D-1EC9-401C-AA4B-EDEA9ADA69BE}"/>
              </a:ext>
            </a:extLst>
          </p:cNvPr>
          <p:cNvCxnSpPr>
            <a:cxnSpLocks/>
          </p:cNvCxnSpPr>
          <p:nvPr userDrawn="1"/>
        </p:nvCxnSpPr>
        <p:spPr>
          <a:xfrm>
            <a:off x="6023992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D74A3504-CF6A-4823-B2BF-7E9C8BD0E4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786467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5874AE7-4265-4C20-AC4E-20815335E00D}"/>
              </a:ext>
            </a:extLst>
          </p:cNvPr>
          <p:cNvSpPr/>
          <p:nvPr userDrawn="1"/>
        </p:nvSpPr>
        <p:spPr>
          <a:xfrm>
            <a:off x="0" y="5433689"/>
            <a:ext cx="12192000" cy="1424311"/>
          </a:xfrm>
          <a:prstGeom prst="rect">
            <a:avLst/>
          </a:prstGeom>
          <a:solidFill>
            <a:srgbClr val="F6D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1" name="Image 20" descr="Logo_SIG_Q.emf">
            <a:extLst>
              <a:ext uri="{FF2B5EF4-FFF2-40B4-BE49-F238E27FC236}">
                <a16:creationId xmlns:a16="http://schemas.microsoft.com/office/drawing/2014/main" id="{F4857C7C-29A9-4B19-9E76-9CA6043BBAE9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02000" y="4803689"/>
            <a:ext cx="1260000" cy="126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95400" y="708476"/>
            <a:ext cx="5400600" cy="1976581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0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pour ajouter le titre de la présentation</a:t>
            </a:r>
            <a:endParaRPr lang="fr-CH" dirty="0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A3E91D2C-7B1B-46B7-B523-51B9CBDBCC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2905491"/>
            <a:ext cx="5184576" cy="1150649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Tx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2" name="Espace réservé pour une image  3">
            <a:extLst>
              <a:ext uri="{FF2B5EF4-FFF2-40B4-BE49-F238E27FC236}">
                <a16:creationId xmlns:a16="http://schemas.microsoft.com/office/drawing/2014/main" id="{1318A274-7610-401B-94FA-F7E14453C0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07968" y="193464"/>
            <a:ext cx="4983186" cy="4983186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Font typeface="Signature" pitchFamily="50" charset="0"/>
              <a:buNone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DFBA4072-457C-4FBB-8E33-0D2E790D47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440" y="5785098"/>
            <a:ext cx="3237115" cy="255600"/>
          </a:xfrm>
        </p:spPr>
        <p:txBody>
          <a:bodyPr lIns="0" tIns="0" rIns="0" bIns="0">
            <a:noAutofit/>
          </a:bodyPr>
          <a:lstStyle>
            <a:lvl1pPr marL="0" indent="0">
              <a:buFont typeface="Signature" pitchFamily="50" charset="0"/>
              <a:buNone/>
              <a:defRPr sz="1600" b="0">
                <a:solidFill>
                  <a:schemeClr val="tx1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fr-CH" dirty="0"/>
          </a:p>
        </p:txBody>
      </p:sp>
      <p:sp>
        <p:nvSpPr>
          <p:cNvPr id="18" name="Espace réservé du texte 11">
            <a:extLst>
              <a:ext uri="{FF2B5EF4-FFF2-40B4-BE49-F238E27FC236}">
                <a16:creationId xmlns:a16="http://schemas.microsoft.com/office/drawing/2014/main" id="{09BB7107-6C6E-4337-8E47-EB74404A8A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4248473"/>
            <a:ext cx="5256584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20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19" name="Espace réservé du texte 11">
            <a:extLst>
              <a:ext uri="{FF2B5EF4-FFF2-40B4-BE49-F238E27FC236}">
                <a16:creationId xmlns:a16="http://schemas.microsoft.com/office/drawing/2014/main" id="{F34EA277-6F39-47AD-8490-A72E1CDA20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440" y="4608513"/>
            <a:ext cx="5047989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159238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C8951E4C-AE78-4ABF-B2C5-493CF92AB7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86805" y="1257300"/>
            <a:ext cx="8209796" cy="4763988"/>
          </a:xfrm>
        </p:spPr>
        <p:txBody>
          <a:bodyPr/>
          <a:lstStyle/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D5E5FD09-9547-4F64-979F-DE98686E26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1843" y="1273175"/>
            <a:ext cx="2117769" cy="4748113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2pPr>
            <a:lvl3pPr marL="541338" indent="0">
              <a:buFont typeface="Arial" panose="020B0604020202020204" pitchFamily="34" charset="0"/>
              <a:buNone/>
              <a:defRPr/>
            </a:lvl3pPr>
            <a:lvl4pPr marL="806450" indent="0">
              <a:buFont typeface="Arial" panose="020B0604020202020204" pitchFamily="34" charset="0"/>
              <a:buNone/>
              <a:defRPr/>
            </a:lvl4pPr>
            <a:lvl5pPr marL="1077912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r-FR" dirty="0"/>
              <a:t>Cliquez pour ajouter du contenu texte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9902A9B-12F3-4DED-98F1-4DAA66773ED6}"/>
              </a:ext>
            </a:extLst>
          </p:cNvPr>
          <p:cNvCxnSpPr/>
          <p:nvPr userDrawn="1"/>
        </p:nvCxnSpPr>
        <p:spPr>
          <a:xfrm>
            <a:off x="335362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717A91B-09F6-4790-874F-CD7286EE409E}"/>
              </a:ext>
            </a:extLst>
          </p:cNvPr>
          <p:cNvCxnSpPr/>
          <p:nvPr userDrawn="1"/>
        </p:nvCxnSpPr>
        <p:spPr>
          <a:xfrm>
            <a:off x="2783632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8493FC08-BD12-43B6-8024-0C2D6C4D4C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91467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726D0F-74A5-4D76-BA4E-CAEEBC18F049}"/>
              </a:ext>
            </a:extLst>
          </p:cNvPr>
          <p:cNvSpPr/>
          <p:nvPr userDrawn="1"/>
        </p:nvSpPr>
        <p:spPr>
          <a:xfrm>
            <a:off x="0" y="5877272"/>
            <a:ext cx="12192000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69F156-84AE-4293-AF41-EFD661FCFE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7B23C028-04B2-428D-A857-8CD8C26F90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124744"/>
            <a:ext cx="12192000" cy="5733256"/>
          </a:xfrm>
        </p:spPr>
        <p:txBody>
          <a:bodyPr/>
          <a:lstStyle>
            <a:lvl1pPr>
              <a:defRPr/>
            </a:lvl1pPr>
          </a:lstStyle>
          <a:p>
            <a:r>
              <a:rPr lang="fr-CH" dirty="0"/>
              <a:t>Cliquez pour ajouter une image pleine page</a:t>
            </a:r>
          </a:p>
        </p:txBody>
      </p:sp>
    </p:spTree>
    <p:extLst>
      <p:ext uri="{BB962C8B-B14F-4D97-AF65-F5344CB8AC3E}">
        <p14:creationId xmlns:p14="http://schemas.microsoft.com/office/powerpoint/2010/main" val="3888018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B61C9A40-CE3D-4AEC-A373-DFE300A7EF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37CB342-6E57-432B-B063-CE087C6E43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88586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1</a:t>
            </a:r>
            <a:endParaRPr lang="fr-CH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AE5E9B3E-0277-4CCE-B4D1-7B015714FD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4967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CE8D8EBF-2587-406E-AC88-536B1B6290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21820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2</a:t>
            </a:r>
            <a:endParaRPr lang="fr-CH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8FD7F2A8-90AB-444A-8DD8-3F882E31DE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8201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DF542DBC-0B4E-440F-BC98-12E5711361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5054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3</a:t>
            </a:r>
            <a:endParaRPr lang="fr-CH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2BDC24FD-BDDA-4401-884F-2BB51E18D5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11435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980EFC3F-84BB-471C-855F-69E1EE8F8B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8288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4</a:t>
            </a:r>
            <a:endParaRPr lang="fr-CH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CC1DBDE0-1CFB-43B1-9F27-3ED782558D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4669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58015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ô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95400" y="708476"/>
            <a:ext cx="10297144" cy="1976581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pour ajouter un message de fin</a:t>
            </a:r>
            <a:endParaRPr lang="fr-CH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2FF044-77F7-4FF9-9707-4F2B7A466349}"/>
              </a:ext>
            </a:extLst>
          </p:cNvPr>
          <p:cNvSpPr/>
          <p:nvPr userDrawn="1"/>
        </p:nvSpPr>
        <p:spPr>
          <a:xfrm>
            <a:off x="0" y="5433689"/>
            <a:ext cx="12192000" cy="1424311"/>
          </a:xfrm>
          <a:prstGeom prst="rect">
            <a:avLst/>
          </a:prstGeom>
          <a:solidFill>
            <a:srgbClr val="F6D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A92FEE24-7EBF-496A-B328-6F65363427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440" y="5785098"/>
            <a:ext cx="3237115" cy="255600"/>
          </a:xfrm>
        </p:spPr>
        <p:txBody>
          <a:bodyPr lIns="0" tIns="0" rIns="0" bIns="0">
            <a:noAutofit/>
          </a:bodyPr>
          <a:lstStyle>
            <a:lvl1pPr marL="0" indent="0">
              <a:buFont typeface="Signature" pitchFamily="50" charset="0"/>
              <a:buNone/>
              <a:defRPr sz="1600" b="0">
                <a:solidFill>
                  <a:schemeClr val="tx1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fr-CH" dirty="0"/>
          </a:p>
        </p:txBody>
      </p:sp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6A84924D-49AB-41EF-B9C3-944B2AFB9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3061808"/>
            <a:ext cx="9073008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20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Information personne de contact</a:t>
            </a:r>
          </a:p>
        </p:txBody>
      </p:sp>
      <p:pic>
        <p:nvPicPr>
          <p:cNvPr id="15" name="Image 14" descr="Logo_SIG_Q.emf">
            <a:extLst>
              <a:ext uri="{FF2B5EF4-FFF2-40B4-BE49-F238E27FC236}">
                <a16:creationId xmlns:a16="http://schemas.microsoft.com/office/drawing/2014/main" id="{3BDFBF59-F37B-4B28-A372-1E78107FB710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02000" y="4803689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99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an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385C0C-A504-49D7-A599-AF8FC15285F2}"/>
              </a:ext>
            </a:extLst>
          </p:cNvPr>
          <p:cNvSpPr/>
          <p:nvPr userDrawn="1"/>
        </p:nvSpPr>
        <p:spPr>
          <a:xfrm>
            <a:off x="0" y="5433689"/>
            <a:ext cx="12192000" cy="1424311"/>
          </a:xfrm>
          <a:prstGeom prst="rect">
            <a:avLst/>
          </a:prstGeom>
          <a:solidFill>
            <a:srgbClr val="F6D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95400" y="708476"/>
            <a:ext cx="10297144" cy="1976581"/>
          </a:xfrm>
        </p:spPr>
        <p:txBody>
          <a:bodyPr lIns="0" tIns="0" rIns="0" bIns="0" anchor="t" anchorCtr="0">
            <a:noAutofit/>
          </a:bodyPr>
          <a:lstStyle>
            <a:lvl1pPr algn="l">
              <a:defRPr sz="6000" b="0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pour ajouter le titre </a:t>
            </a:r>
            <a:br>
              <a:rPr lang="fr-FR" dirty="0"/>
            </a:br>
            <a:r>
              <a:rPr lang="fr-FR" dirty="0"/>
              <a:t>de la présentation</a:t>
            </a:r>
            <a:endParaRPr lang="fr-CH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1055440" y="5785098"/>
            <a:ext cx="3237115" cy="255600"/>
          </a:xfrm>
        </p:spPr>
        <p:txBody>
          <a:bodyPr lIns="0" tIns="0" rIns="0" bIns="0">
            <a:noAutofit/>
          </a:bodyPr>
          <a:lstStyle>
            <a:lvl1pPr marL="0" indent="0">
              <a:buFont typeface="Signature" pitchFamily="50" charset="0"/>
              <a:buNone/>
              <a:defRPr sz="1600" b="0">
                <a:solidFill>
                  <a:schemeClr val="tx1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fr-CH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4248473"/>
            <a:ext cx="9073008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20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pic>
        <p:nvPicPr>
          <p:cNvPr id="7" name="Image 6" descr="Logo_SIG_Q.emf"/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02000" y="4803689"/>
            <a:ext cx="1260000" cy="1260000"/>
          </a:xfrm>
          <a:prstGeom prst="rect">
            <a:avLst/>
          </a:prstGeom>
        </p:spPr>
      </p:pic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3D5E2375-0525-4B90-866A-0B91985499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440" y="4608513"/>
            <a:ext cx="8712968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6645EB76-CCC2-49D9-BF06-313615A36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2710399"/>
            <a:ext cx="1008112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Tx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Cliquez pour ajouter le sous-titre de la présentation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3116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5874AE7-4265-4C20-AC4E-20815335E00D}"/>
              </a:ext>
            </a:extLst>
          </p:cNvPr>
          <p:cNvSpPr/>
          <p:nvPr userDrawn="1"/>
        </p:nvSpPr>
        <p:spPr>
          <a:xfrm>
            <a:off x="0" y="5433689"/>
            <a:ext cx="12192000" cy="1424311"/>
          </a:xfrm>
          <a:prstGeom prst="rect">
            <a:avLst/>
          </a:prstGeom>
          <a:solidFill>
            <a:srgbClr val="F6D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1" name="Image 20" descr="Logo_SIG_Q.emf">
            <a:extLst>
              <a:ext uri="{FF2B5EF4-FFF2-40B4-BE49-F238E27FC236}">
                <a16:creationId xmlns:a16="http://schemas.microsoft.com/office/drawing/2014/main" id="{F4857C7C-29A9-4B19-9E76-9CA6043BBAE9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02000" y="4803689"/>
            <a:ext cx="1260000" cy="126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95400" y="708476"/>
            <a:ext cx="5400600" cy="1976581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0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pour ajouter le titre de la présentation</a:t>
            </a:r>
            <a:endParaRPr lang="fr-CH" dirty="0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A3E91D2C-7B1B-46B7-B523-51B9CBDBCC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2905491"/>
            <a:ext cx="5184576" cy="1150649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Tx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2" name="Espace réservé pour une image  3">
            <a:extLst>
              <a:ext uri="{FF2B5EF4-FFF2-40B4-BE49-F238E27FC236}">
                <a16:creationId xmlns:a16="http://schemas.microsoft.com/office/drawing/2014/main" id="{1318A274-7610-401B-94FA-F7E14453C0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07968" y="193464"/>
            <a:ext cx="4983186" cy="4983186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Font typeface="Signature" pitchFamily="50" charset="0"/>
              <a:buNone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DFBA4072-457C-4FBB-8E33-0D2E790D47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440" y="5785098"/>
            <a:ext cx="3237115" cy="255600"/>
          </a:xfrm>
        </p:spPr>
        <p:txBody>
          <a:bodyPr lIns="0" tIns="0" rIns="0" bIns="0">
            <a:noAutofit/>
          </a:bodyPr>
          <a:lstStyle>
            <a:lvl1pPr marL="0" indent="0">
              <a:buFont typeface="Signature" pitchFamily="50" charset="0"/>
              <a:buNone/>
              <a:defRPr sz="1600" b="0">
                <a:solidFill>
                  <a:schemeClr val="tx1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fr-CH" dirty="0"/>
          </a:p>
        </p:txBody>
      </p:sp>
      <p:sp>
        <p:nvSpPr>
          <p:cNvPr id="18" name="Espace réservé du texte 11">
            <a:extLst>
              <a:ext uri="{FF2B5EF4-FFF2-40B4-BE49-F238E27FC236}">
                <a16:creationId xmlns:a16="http://schemas.microsoft.com/office/drawing/2014/main" id="{09BB7107-6C6E-4337-8E47-EB74404A8A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4248473"/>
            <a:ext cx="5256584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20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19" name="Espace réservé du texte 11">
            <a:extLst>
              <a:ext uri="{FF2B5EF4-FFF2-40B4-BE49-F238E27FC236}">
                <a16:creationId xmlns:a16="http://schemas.microsoft.com/office/drawing/2014/main" id="{F34EA277-6F39-47AD-8490-A72E1CDA20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440" y="4608513"/>
            <a:ext cx="5047989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77911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FFC747"/>
              </a:solidFill>
            </a:endParaRPr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1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601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FFC747"/>
              </a:solidFill>
            </a:endParaRPr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23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52AE32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BAD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29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93117E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D4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2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9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93117E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0E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B1C800"/>
              </a:solidFill>
            </a:endParaRPr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12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93117E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C5B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B1C800"/>
              </a:solidFill>
            </a:endParaRPr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44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93117E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D4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B1C800"/>
              </a:solidFill>
            </a:endParaRPr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310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93117E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C6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B1C800"/>
              </a:solidFill>
            </a:endParaRPr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6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93117E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99D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B1C800"/>
              </a:solidFill>
            </a:endParaRPr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44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93117E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5C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B1C800"/>
              </a:solidFill>
            </a:endParaRPr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295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416034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6002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557433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3D8188F-EE27-4794-B1A7-D01F6434FE48}"/>
              </a:ext>
            </a:extLst>
          </p:cNvPr>
          <p:cNvSpPr/>
          <p:nvPr userDrawn="1"/>
        </p:nvSpPr>
        <p:spPr>
          <a:xfrm>
            <a:off x="0" y="188640"/>
            <a:ext cx="26335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D4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D7265E44-8BFD-0154-8783-DC9B89D1FF8E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93117E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821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C942493-8A49-46BD-A945-68FA7DD32D96}"/>
              </a:ext>
            </a:extLst>
          </p:cNvPr>
          <p:cNvSpPr/>
          <p:nvPr userDrawn="1"/>
        </p:nvSpPr>
        <p:spPr>
          <a:xfrm>
            <a:off x="0" y="188640"/>
            <a:ext cx="26335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D7265E44-8BFD-0154-8783-DC9B89D1FF8E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B1C800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C66EFC-5E11-FF39-0BF8-5D25F29E3DCC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0E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B1C800"/>
              </a:solidFill>
            </a:endParaRPr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25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C968F89-CC8C-4512-8861-7536C6792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480376" y="1256953"/>
            <a:ext cx="2312154" cy="4619971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E3011FF-7949-480A-BDD0-F23C710CE5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189121" y="1256953"/>
            <a:ext cx="2312154" cy="46199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46274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BAD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832EF6-13F2-EDCE-5C15-8A1E75856A87}"/>
              </a:ext>
            </a:extLst>
          </p:cNvPr>
          <p:cNvSpPr/>
          <p:nvPr userDrawn="1"/>
        </p:nvSpPr>
        <p:spPr>
          <a:xfrm>
            <a:off x="0" y="188640"/>
            <a:ext cx="26335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B0F3BBD4-90E0-73E3-17D3-964F4FAECB84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52AE32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70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C6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832EF6-13F2-EDCE-5C15-8A1E75856A87}"/>
              </a:ext>
            </a:extLst>
          </p:cNvPr>
          <p:cNvSpPr/>
          <p:nvPr userDrawn="1"/>
        </p:nvSpPr>
        <p:spPr>
          <a:xfrm>
            <a:off x="0" y="188640"/>
            <a:ext cx="26335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B0F3BBD4-90E0-73E3-17D3-964F4FAECB84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707170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1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C5B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832EF6-13F2-EDCE-5C15-8A1E75856A87}"/>
              </a:ext>
            </a:extLst>
          </p:cNvPr>
          <p:cNvSpPr/>
          <p:nvPr userDrawn="1"/>
        </p:nvSpPr>
        <p:spPr>
          <a:xfrm>
            <a:off x="0" y="188640"/>
            <a:ext cx="26335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B0F3BBD4-90E0-73E3-17D3-964F4FAECB84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6E3CC8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59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99D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832EF6-13F2-EDCE-5C15-8A1E75856A87}"/>
              </a:ext>
            </a:extLst>
          </p:cNvPr>
          <p:cNvSpPr/>
          <p:nvPr userDrawn="1"/>
        </p:nvSpPr>
        <p:spPr>
          <a:xfrm>
            <a:off x="0" y="188640"/>
            <a:ext cx="26335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B0F3BBD4-90E0-73E3-17D3-964F4FAECB84}"/>
              </a:ext>
            </a:extLst>
          </p:cNvPr>
          <p:cNvSpPr txBox="1">
            <a:spLocks/>
          </p:cNvSpPr>
          <p:nvPr userDrawn="1"/>
        </p:nvSpPr>
        <p:spPr>
          <a:xfrm>
            <a:off x="-225000" y="188640"/>
            <a:ext cx="450000" cy="450000"/>
          </a:xfrm>
          <a:prstGeom prst="ellipse">
            <a:avLst/>
          </a:prstGeom>
          <a:solidFill>
            <a:srgbClr val="009EE0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22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D4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832EF6-13F2-EDCE-5C15-8A1E75856A87}"/>
              </a:ext>
            </a:extLst>
          </p:cNvPr>
          <p:cNvSpPr/>
          <p:nvPr userDrawn="1"/>
        </p:nvSpPr>
        <p:spPr>
          <a:xfrm>
            <a:off x="0" y="188640"/>
            <a:ext cx="33536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B0F3BBD4-90E0-73E3-17D3-964F4FAECB84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93117E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76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5C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832EF6-13F2-EDCE-5C15-8A1E75856A87}"/>
              </a:ext>
            </a:extLst>
          </p:cNvPr>
          <p:cNvSpPr/>
          <p:nvPr userDrawn="1"/>
        </p:nvSpPr>
        <p:spPr>
          <a:xfrm>
            <a:off x="0" y="188640"/>
            <a:ext cx="26335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B0F3BBD4-90E0-73E3-17D3-964F4FAECB84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BD7124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55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7B21BC-1594-4C63-8957-AF573DC32266}"/>
              </a:ext>
            </a:extLst>
          </p:cNvPr>
          <p:cNvSpPr/>
          <p:nvPr userDrawn="1"/>
        </p:nvSpPr>
        <p:spPr>
          <a:xfrm>
            <a:off x="0" y="188640"/>
            <a:ext cx="28803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D5CDEF6E-C2A2-4FD1-A6AA-12DCB7139D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0126" y="1257300"/>
            <a:ext cx="11444506" cy="4763988"/>
          </a:xfrm>
        </p:spPr>
        <p:txBody>
          <a:bodyPr/>
          <a:lstStyle>
            <a:lvl1pPr>
              <a:buClr>
                <a:srgbClr val="52AE32"/>
              </a:buClr>
              <a:defRPr sz="1800"/>
            </a:lvl1pPr>
            <a:lvl2pPr>
              <a:buClr>
                <a:srgbClr val="52AE32"/>
              </a:buClr>
              <a:defRPr sz="1600"/>
            </a:lvl2pPr>
            <a:lvl3pPr marL="827088" indent="-285750">
              <a:buClr>
                <a:srgbClr val="52AE32"/>
              </a:buClr>
              <a:buFont typeface="Signature" pitchFamily="50" charset="0"/>
              <a:buChar char=""/>
              <a:defRPr/>
            </a:lvl3pPr>
            <a:lvl4pPr>
              <a:buClr>
                <a:srgbClr val="52AE32"/>
              </a:buClr>
              <a:defRPr/>
            </a:lvl4pPr>
            <a:lvl5pPr marL="1363662" indent="-285750">
              <a:buClr>
                <a:srgbClr val="52AE32"/>
              </a:buClr>
              <a:buFont typeface="Signature" pitchFamily="50" charset="0"/>
              <a:buChar char=""/>
              <a:defRPr/>
            </a:lvl5pPr>
          </a:lstStyle>
          <a:p>
            <a:pPr lvl="0"/>
            <a:r>
              <a:rPr lang="fr-FR" dirty="0"/>
              <a:t>Cliquez pour ajouter le contenu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A0D00D4-94F6-4B1B-AA81-A8C006C16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26" y="348370"/>
            <a:ext cx="11588522" cy="27551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E00C7C3-47B1-429F-B907-D1A53164B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C7DEAD-C5B6-11DF-96B6-A61BD699566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BAD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 descr="Logo_SIG_Q.emf">
            <a:extLst>
              <a:ext uri="{FF2B5EF4-FFF2-40B4-BE49-F238E27FC236}">
                <a16:creationId xmlns:a16="http://schemas.microsoft.com/office/drawing/2014/main" id="{ADC87E1B-FE00-A95C-C6A3-7D298D3006CA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0D793A-BBDE-F41F-3618-4E8CD1FFF145}"/>
              </a:ext>
            </a:extLst>
          </p:cNvPr>
          <p:cNvSpPr/>
          <p:nvPr userDrawn="1"/>
        </p:nvSpPr>
        <p:spPr>
          <a:xfrm>
            <a:off x="0" y="188640"/>
            <a:ext cx="28803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4808316A-112F-0932-525A-8E0EBF1BC8EE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52AE32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438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E54C6B-E9FE-4DF7-BFFD-0B9305CCB8D7}"/>
              </a:ext>
            </a:extLst>
          </p:cNvPr>
          <p:cNvSpPr/>
          <p:nvPr userDrawn="1"/>
        </p:nvSpPr>
        <p:spPr>
          <a:xfrm>
            <a:off x="0" y="188640"/>
            <a:ext cx="33536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D5CDEF6E-C2A2-4FD1-A6AA-12DCB7139D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0126" y="1257300"/>
            <a:ext cx="11444506" cy="4763988"/>
          </a:xfrm>
        </p:spPr>
        <p:txBody>
          <a:bodyPr/>
          <a:lstStyle>
            <a:lvl1pPr>
              <a:buClr>
                <a:srgbClr val="93117E"/>
              </a:buClr>
              <a:defRPr sz="1800"/>
            </a:lvl1pPr>
            <a:lvl2pPr>
              <a:buClr>
                <a:srgbClr val="93117E"/>
              </a:buClr>
              <a:defRPr sz="1600"/>
            </a:lvl2pPr>
            <a:lvl3pPr marL="827088" indent="-285750">
              <a:buClr>
                <a:srgbClr val="93117E"/>
              </a:buClr>
              <a:buFont typeface="Signature" pitchFamily="50" charset="0"/>
              <a:buChar char=""/>
              <a:defRPr/>
            </a:lvl3pPr>
            <a:lvl4pPr>
              <a:buClr>
                <a:srgbClr val="93117E"/>
              </a:buClr>
              <a:defRPr/>
            </a:lvl4pPr>
            <a:lvl5pPr marL="1363662" indent="-285750">
              <a:buClr>
                <a:srgbClr val="93117E"/>
              </a:buClr>
              <a:buFont typeface="Signature" pitchFamily="50" charset="0"/>
              <a:buChar char=""/>
              <a:defRPr/>
            </a:lvl5pPr>
          </a:lstStyle>
          <a:p>
            <a:pPr lvl="0"/>
            <a:r>
              <a:rPr lang="fr-FR" dirty="0"/>
              <a:t>Cliquez pour ajouter le contenu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A0D00D4-94F6-4B1B-AA81-A8C006C16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26" y="348370"/>
            <a:ext cx="11588522" cy="27551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E00C7C3-47B1-429F-B907-D1A53164B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356603D8-94C8-A7C3-1999-D70D91978462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93117E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3EACAA-AABB-6A86-4FFF-CA2C3E3527F8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D4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2509DE19-9B89-6C53-8D7D-B42DA65D9718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984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EB135E-8A8C-4BB1-8563-75A1B14EE7AB}"/>
              </a:ext>
            </a:extLst>
          </p:cNvPr>
          <p:cNvSpPr/>
          <p:nvPr userDrawn="1"/>
        </p:nvSpPr>
        <p:spPr>
          <a:xfrm>
            <a:off x="0" y="188640"/>
            <a:ext cx="26335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D5CDEF6E-C2A2-4FD1-A6AA-12DCB7139D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0126" y="1257300"/>
            <a:ext cx="11444506" cy="4763988"/>
          </a:xfrm>
        </p:spPr>
        <p:txBody>
          <a:bodyPr/>
          <a:lstStyle>
            <a:lvl1pPr>
              <a:buClr>
                <a:srgbClr val="93117E"/>
              </a:buClr>
              <a:defRPr sz="1800"/>
            </a:lvl1pPr>
            <a:lvl2pPr>
              <a:buClr>
                <a:srgbClr val="93117E"/>
              </a:buClr>
              <a:defRPr sz="1600"/>
            </a:lvl2pPr>
            <a:lvl3pPr marL="827088" indent="-285750">
              <a:buClr>
                <a:srgbClr val="93117E"/>
              </a:buClr>
              <a:buFont typeface="Signature" pitchFamily="50" charset="0"/>
              <a:buChar char=""/>
              <a:defRPr/>
            </a:lvl3pPr>
            <a:lvl4pPr>
              <a:buClr>
                <a:srgbClr val="93117E"/>
              </a:buClr>
              <a:defRPr/>
            </a:lvl4pPr>
            <a:lvl5pPr marL="1363662" indent="-285750">
              <a:buClr>
                <a:srgbClr val="93117E"/>
              </a:buClr>
              <a:buFont typeface="Signature" pitchFamily="50" charset="0"/>
              <a:buChar char=""/>
              <a:defRPr/>
            </a:lvl5pPr>
          </a:lstStyle>
          <a:p>
            <a:pPr lvl="0"/>
            <a:r>
              <a:rPr lang="fr-FR" dirty="0"/>
              <a:t>Cliquez pour ajouter le contenu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A0D00D4-94F6-4B1B-AA81-A8C006C16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26" y="348370"/>
            <a:ext cx="11588522" cy="27551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E00C7C3-47B1-429F-B907-D1A53164B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356603D8-94C8-A7C3-1999-D70D91978462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707170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3EACAA-AABB-6A86-4FFF-CA2C3E3527F8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C6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2509DE19-9B89-6C53-8D7D-B42DA65D9718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720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D5CDEF6E-C2A2-4FD1-A6AA-12DCB7139D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0126" y="1257300"/>
            <a:ext cx="11444506" cy="47639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 marL="827088" indent="-285750">
              <a:buClr>
                <a:schemeClr val="accent1"/>
              </a:buClr>
              <a:buFont typeface="Signature" pitchFamily="50" charset="0"/>
              <a:buChar char=""/>
              <a:defRPr/>
            </a:lvl3pPr>
            <a:lvl5pPr marL="1363662" indent="-285750">
              <a:buFont typeface="Signature" pitchFamily="50" charset="0"/>
              <a:buChar char=""/>
              <a:defRPr/>
            </a:lvl5pPr>
          </a:lstStyle>
          <a:p>
            <a:pPr lvl="0"/>
            <a:r>
              <a:rPr lang="fr-FR" dirty="0"/>
              <a:t>Cliquez pour ajouter le contenu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A0D00D4-94F6-4B1B-AA81-A8C006C16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26" y="348370"/>
            <a:ext cx="11588522" cy="27551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E00C7C3-47B1-429F-B907-D1A53164B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80005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D5CDEF6E-C2A2-4FD1-A6AA-12DCB7139D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0126" y="1257300"/>
            <a:ext cx="11444506" cy="47639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 marL="827088" indent="-285750">
              <a:buClr>
                <a:schemeClr val="accent1"/>
              </a:buClr>
              <a:buFont typeface="Signature" pitchFamily="50" charset="0"/>
              <a:buChar char=""/>
              <a:defRPr/>
            </a:lvl3pPr>
            <a:lvl5pPr marL="1363662" indent="-285750">
              <a:buFont typeface="Signature" pitchFamily="50" charset="0"/>
              <a:buChar char=""/>
              <a:defRPr/>
            </a:lvl5pPr>
          </a:lstStyle>
          <a:p>
            <a:pPr lvl="0"/>
            <a:r>
              <a:rPr lang="fr-FR" dirty="0"/>
              <a:t>Cliquez pour ajouter le contenu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A0D00D4-94F6-4B1B-AA81-A8C006C16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26" y="348370"/>
            <a:ext cx="11588522" cy="27551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E00C7C3-47B1-429F-B907-D1A53164B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08830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 hasCustomPrompt="1"/>
          </p:nvPr>
        </p:nvSpPr>
        <p:spPr>
          <a:xfrm>
            <a:off x="9594849" y="1273175"/>
            <a:ext cx="2117769" cy="571649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tx1"/>
                </a:solidFill>
                <a:latin typeface="Signature Black Circle Exbold" pitchFamily="50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2pPr>
            <a:lvl3pPr marL="541338" indent="0">
              <a:buFont typeface="Arial" panose="020B0604020202020204" pitchFamily="34" charset="0"/>
              <a:buNone/>
              <a:defRPr/>
            </a:lvl3pPr>
            <a:lvl4pPr marL="806450" indent="0">
              <a:buFont typeface="Arial" panose="020B0604020202020204" pitchFamily="34" charset="0"/>
              <a:buNone/>
              <a:defRPr/>
            </a:lvl4pPr>
            <a:lvl5pPr marL="1077912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r-FR" dirty="0"/>
              <a:t>100%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FC7416C-4632-4470-9C5F-88BD621BA46A}"/>
              </a:ext>
            </a:extLst>
          </p:cNvPr>
          <p:cNvCxnSpPr/>
          <p:nvPr userDrawn="1"/>
        </p:nvCxnSpPr>
        <p:spPr>
          <a:xfrm>
            <a:off x="9408368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8">
            <a:extLst>
              <a:ext uri="{FF2B5EF4-FFF2-40B4-BE49-F238E27FC236}">
                <a16:creationId xmlns:a16="http://schemas.microsoft.com/office/drawing/2014/main" id="{DF4805F3-BF97-4B59-8F87-32B99F58EC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5362" y="1257300"/>
            <a:ext cx="8886526" cy="47639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67BE8FB-7455-45CA-9603-6B4B92412F2A}"/>
              </a:ext>
            </a:extLst>
          </p:cNvPr>
          <p:cNvCxnSpPr/>
          <p:nvPr userDrawn="1"/>
        </p:nvCxnSpPr>
        <p:spPr>
          <a:xfrm>
            <a:off x="11856638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FDCC942-80BD-4860-BEB4-8774C9C55E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94850" y="1989138"/>
            <a:ext cx="2117725" cy="4032250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fr-CH" dirty="0"/>
              <a:t>Texte en exergue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AA1BDA7-D278-4BD2-9413-649288591F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08969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12" name="Espace réservé du contenu 8">
            <a:extLst>
              <a:ext uri="{FF2B5EF4-FFF2-40B4-BE49-F238E27FC236}">
                <a16:creationId xmlns:a16="http://schemas.microsoft.com/office/drawing/2014/main" id="{0AC33664-4716-426B-B1EB-45B6392D87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0126" y="1257300"/>
            <a:ext cx="5195439" cy="4691980"/>
          </a:xfrm>
        </p:spPr>
        <p:txBody>
          <a:bodyPr/>
          <a:lstStyle/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id="{86711703-EF0E-47D8-B678-B2D6D53D6D5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97680" y="1257300"/>
            <a:ext cx="5430965" cy="4691980"/>
          </a:xfrm>
        </p:spPr>
        <p:txBody>
          <a:bodyPr/>
          <a:lstStyle/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A6AF49D-1EC9-401C-AA4B-EDEA9ADA69BE}"/>
              </a:ext>
            </a:extLst>
          </p:cNvPr>
          <p:cNvCxnSpPr>
            <a:cxnSpLocks/>
          </p:cNvCxnSpPr>
          <p:nvPr userDrawn="1"/>
        </p:nvCxnSpPr>
        <p:spPr>
          <a:xfrm>
            <a:off x="6023992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D74A3504-CF6A-4823-B2BF-7E9C8BD0E4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245593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C8951E4C-AE78-4ABF-B2C5-493CF92AB7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86805" y="1257300"/>
            <a:ext cx="8209796" cy="4763988"/>
          </a:xfrm>
        </p:spPr>
        <p:txBody>
          <a:bodyPr/>
          <a:lstStyle/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D5E5FD09-9547-4F64-979F-DE98686E26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1843" y="1273175"/>
            <a:ext cx="2117769" cy="4748113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2pPr>
            <a:lvl3pPr marL="541338" indent="0">
              <a:buFont typeface="Arial" panose="020B0604020202020204" pitchFamily="34" charset="0"/>
              <a:buNone/>
              <a:defRPr/>
            </a:lvl3pPr>
            <a:lvl4pPr marL="806450" indent="0">
              <a:buFont typeface="Arial" panose="020B0604020202020204" pitchFamily="34" charset="0"/>
              <a:buNone/>
              <a:defRPr/>
            </a:lvl4pPr>
            <a:lvl5pPr marL="1077912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r-FR" dirty="0"/>
              <a:t>Cliquez pour ajouter du contenu texte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9902A9B-12F3-4DED-98F1-4DAA66773ED6}"/>
              </a:ext>
            </a:extLst>
          </p:cNvPr>
          <p:cNvCxnSpPr/>
          <p:nvPr userDrawn="1"/>
        </p:nvCxnSpPr>
        <p:spPr>
          <a:xfrm>
            <a:off x="335362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717A91B-09F6-4790-874F-CD7286EE409E}"/>
              </a:ext>
            </a:extLst>
          </p:cNvPr>
          <p:cNvCxnSpPr/>
          <p:nvPr userDrawn="1"/>
        </p:nvCxnSpPr>
        <p:spPr>
          <a:xfrm>
            <a:off x="2783632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8493FC08-BD12-43B6-8024-0C2D6C4D4C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058642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726D0F-74A5-4D76-BA4E-CAEEBC18F049}"/>
              </a:ext>
            </a:extLst>
          </p:cNvPr>
          <p:cNvSpPr/>
          <p:nvPr userDrawn="1"/>
        </p:nvSpPr>
        <p:spPr>
          <a:xfrm>
            <a:off x="0" y="5877272"/>
            <a:ext cx="12192000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69F156-84AE-4293-AF41-EFD661FCFE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7B23C028-04B2-428D-A857-8CD8C26F90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124744"/>
            <a:ext cx="12192000" cy="5733256"/>
          </a:xfrm>
        </p:spPr>
        <p:txBody>
          <a:bodyPr/>
          <a:lstStyle>
            <a:lvl1pPr>
              <a:defRPr/>
            </a:lvl1pPr>
          </a:lstStyle>
          <a:p>
            <a:r>
              <a:rPr lang="fr-CH" dirty="0"/>
              <a:t>Cliquez pour ajouter une image pleine page</a:t>
            </a:r>
          </a:p>
        </p:txBody>
      </p:sp>
    </p:spTree>
    <p:extLst>
      <p:ext uri="{BB962C8B-B14F-4D97-AF65-F5344CB8AC3E}">
        <p14:creationId xmlns:p14="http://schemas.microsoft.com/office/powerpoint/2010/main" val="13742585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B61C9A40-CE3D-4AEC-A373-DFE300A7EF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37CB342-6E57-432B-B063-CE087C6E43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88586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1</a:t>
            </a:r>
            <a:endParaRPr lang="fr-CH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AE5E9B3E-0277-4CCE-B4D1-7B015714FD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4967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CE8D8EBF-2587-406E-AC88-536B1B6290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21820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2</a:t>
            </a:r>
            <a:endParaRPr lang="fr-CH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8FD7F2A8-90AB-444A-8DD8-3F882E31DE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8201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DF542DBC-0B4E-440F-BC98-12E5711361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5054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3</a:t>
            </a:r>
            <a:endParaRPr lang="fr-CH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2BDC24FD-BDDA-4401-884F-2BB51E18D5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11435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980EFC3F-84BB-471C-855F-69E1EE8F8B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8288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4</a:t>
            </a:r>
            <a:endParaRPr lang="fr-CH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CC1DBDE0-1CFB-43B1-9F27-3ED782558D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4669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4012424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ô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95400" y="708476"/>
            <a:ext cx="10297144" cy="1976581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pour ajouter un message de fin</a:t>
            </a:r>
            <a:endParaRPr lang="fr-CH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2FF044-77F7-4FF9-9707-4F2B7A466349}"/>
              </a:ext>
            </a:extLst>
          </p:cNvPr>
          <p:cNvSpPr/>
          <p:nvPr userDrawn="1"/>
        </p:nvSpPr>
        <p:spPr>
          <a:xfrm>
            <a:off x="0" y="5433689"/>
            <a:ext cx="12192000" cy="1424311"/>
          </a:xfrm>
          <a:prstGeom prst="rect">
            <a:avLst/>
          </a:prstGeom>
          <a:solidFill>
            <a:srgbClr val="F6D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A92FEE24-7EBF-496A-B328-6F65363427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440" y="5785098"/>
            <a:ext cx="3237115" cy="255600"/>
          </a:xfrm>
        </p:spPr>
        <p:txBody>
          <a:bodyPr lIns="0" tIns="0" rIns="0" bIns="0">
            <a:noAutofit/>
          </a:bodyPr>
          <a:lstStyle>
            <a:lvl1pPr marL="0" indent="0">
              <a:buFont typeface="Signature" pitchFamily="50" charset="0"/>
              <a:buNone/>
              <a:defRPr sz="1600" b="0">
                <a:solidFill>
                  <a:schemeClr val="tx1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fr-CH" dirty="0"/>
          </a:p>
        </p:txBody>
      </p:sp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6A84924D-49AB-41EF-B9C3-944B2AFB9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3061808"/>
            <a:ext cx="9073008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20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Information personne de contact</a:t>
            </a:r>
          </a:p>
        </p:txBody>
      </p:sp>
      <p:pic>
        <p:nvPicPr>
          <p:cNvPr id="15" name="Image 14" descr="Logo_SIG_Q.emf">
            <a:extLst>
              <a:ext uri="{FF2B5EF4-FFF2-40B4-BE49-F238E27FC236}">
                <a16:creationId xmlns:a16="http://schemas.microsoft.com/office/drawing/2014/main" id="{3BDFBF59-F37B-4B28-A372-1E78107FB710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02000" y="4803689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93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an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385C0C-A504-49D7-A599-AF8FC15285F2}"/>
              </a:ext>
            </a:extLst>
          </p:cNvPr>
          <p:cNvSpPr/>
          <p:nvPr userDrawn="1"/>
        </p:nvSpPr>
        <p:spPr>
          <a:xfrm>
            <a:off x="0" y="5433689"/>
            <a:ext cx="12192000" cy="1424311"/>
          </a:xfrm>
          <a:prstGeom prst="rect">
            <a:avLst/>
          </a:prstGeom>
          <a:solidFill>
            <a:srgbClr val="E27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647728" y="624053"/>
            <a:ext cx="7914272" cy="2520000"/>
          </a:xfrm>
        </p:spPr>
        <p:txBody>
          <a:bodyPr lIns="0" tIns="0" rIns="0" bIns="0" anchor="ctr" anchorCtr="0">
            <a:noAutofit/>
          </a:bodyPr>
          <a:lstStyle>
            <a:lvl1pPr algn="l">
              <a:defRPr sz="5000" b="0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pour ajouter </a:t>
            </a:r>
            <a:br>
              <a:rPr lang="fr-FR" dirty="0"/>
            </a:br>
            <a:r>
              <a:rPr lang="fr-FR" dirty="0"/>
              <a:t>le titre</a:t>
            </a:r>
            <a:endParaRPr lang="fr-CH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1055440" y="5785098"/>
            <a:ext cx="3237115" cy="255600"/>
          </a:xfrm>
        </p:spPr>
        <p:txBody>
          <a:bodyPr lIns="0" tIns="0" rIns="0" bIns="0">
            <a:noAutofit/>
          </a:bodyPr>
          <a:lstStyle>
            <a:lvl1pPr marL="0" indent="0">
              <a:buFont typeface="Signature" pitchFamily="50" charset="0"/>
              <a:buNone/>
              <a:defRPr sz="1600" b="0">
                <a:solidFill>
                  <a:schemeClr val="tx1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fr-CH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4248473"/>
            <a:ext cx="9073008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chemeClr val="accent1"/>
              </a:buClr>
              <a:buFont typeface="Signature" pitchFamily="50" charset="0"/>
              <a:buChar char=""/>
              <a:defRPr sz="20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pic>
        <p:nvPicPr>
          <p:cNvPr id="7" name="Image 6" descr="Logo_SIG_Q.emf"/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02000" y="4803689"/>
            <a:ext cx="1260000" cy="1260000"/>
          </a:xfrm>
          <a:prstGeom prst="rect">
            <a:avLst/>
          </a:prstGeom>
        </p:spPr>
      </p:pic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3D5E2375-0525-4B90-866A-0B91985499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440" y="4608513"/>
            <a:ext cx="8712968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6645EB76-CCC2-49D9-BF06-313615A36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3752" y="3527224"/>
            <a:ext cx="6438248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Tx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Cliquez pour ajouter le sous-titre de la présentation</a:t>
            </a:r>
          </a:p>
          <a:p>
            <a:pPr lvl="0"/>
            <a:endParaRPr lang="fr-FR" dirty="0"/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C5F4E9B9-A257-4163-8D49-C7ECF004FF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672" y="624053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840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Clr>
                <a:schemeClr val="accent1"/>
              </a:buClr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chemeClr val="accent1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840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C968F89-CC8C-4512-8861-7536C6792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480376" y="1256953"/>
            <a:ext cx="2312154" cy="4619971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E3011FF-7949-480A-BDD0-F23C710CE5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189121" y="1256953"/>
            <a:ext cx="2312154" cy="46199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90974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D5CDEF6E-C2A2-4FD1-A6AA-12DCB7139D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0126" y="1257300"/>
            <a:ext cx="11444506" cy="47639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 marL="827088" indent="-285750">
              <a:buClr>
                <a:schemeClr val="accent1"/>
              </a:buClr>
              <a:buFont typeface="Signature" pitchFamily="50" charset="0"/>
              <a:buChar char=""/>
              <a:defRPr/>
            </a:lvl3pPr>
            <a:lvl5pPr marL="1363662" indent="-285750">
              <a:buFont typeface="Signature" pitchFamily="50" charset="0"/>
              <a:buChar char=""/>
              <a:defRPr/>
            </a:lvl5pPr>
          </a:lstStyle>
          <a:p>
            <a:pPr lvl="0"/>
            <a:r>
              <a:rPr lang="fr-FR" dirty="0"/>
              <a:t>Cliquez pour ajouter le contenu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A0D00D4-94F6-4B1B-AA81-A8C006C16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26" y="348370"/>
            <a:ext cx="11588522" cy="27551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E00C7C3-47B1-429F-B907-D1A53164B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45430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 hasCustomPrompt="1"/>
          </p:nvPr>
        </p:nvSpPr>
        <p:spPr>
          <a:xfrm>
            <a:off x="9594849" y="1273175"/>
            <a:ext cx="2117769" cy="571649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tx1"/>
                </a:solidFill>
                <a:latin typeface="Signature Black Circle Exbold" pitchFamily="50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2pPr>
            <a:lvl3pPr marL="541338" indent="0">
              <a:buFont typeface="Arial" panose="020B0604020202020204" pitchFamily="34" charset="0"/>
              <a:buNone/>
              <a:defRPr/>
            </a:lvl3pPr>
            <a:lvl4pPr marL="806450" indent="0">
              <a:buFont typeface="Arial" panose="020B0604020202020204" pitchFamily="34" charset="0"/>
              <a:buNone/>
              <a:defRPr/>
            </a:lvl4pPr>
            <a:lvl5pPr marL="1077912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r-FR" dirty="0"/>
              <a:t>100%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FC7416C-4632-4470-9C5F-88BD621BA46A}"/>
              </a:ext>
            </a:extLst>
          </p:cNvPr>
          <p:cNvCxnSpPr/>
          <p:nvPr userDrawn="1"/>
        </p:nvCxnSpPr>
        <p:spPr>
          <a:xfrm>
            <a:off x="9408368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8">
            <a:extLst>
              <a:ext uri="{FF2B5EF4-FFF2-40B4-BE49-F238E27FC236}">
                <a16:creationId xmlns:a16="http://schemas.microsoft.com/office/drawing/2014/main" id="{DF4805F3-BF97-4B59-8F87-32B99F58EC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5362" y="1257300"/>
            <a:ext cx="8886526" cy="47639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67BE8FB-7455-45CA-9603-6B4B92412F2A}"/>
              </a:ext>
            </a:extLst>
          </p:cNvPr>
          <p:cNvCxnSpPr/>
          <p:nvPr userDrawn="1"/>
        </p:nvCxnSpPr>
        <p:spPr>
          <a:xfrm>
            <a:off x="11856638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FDCC942-80BD-4860-BEB4-8774C9C55E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94850" y="1989138"/>
            <a:ext cx="2117725" cy="4032250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fr-CH" dirty="0"/>
              <a:t>Texte en exergue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AA1BDA7-D278-4BD2-9413-649288591F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558125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 hasCustomPrompt="1"/>
          </p:nvPr>
        </p:nvSpPr>
        <p:spPr>
          <a:xfrm>
            <a:off x="9594849" y="1273175"/>
            <a:ext cx="2117769" cy="571649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accent1"/>
                </a:solidFill>
                <a:latin typeface="Signature Black Circle Exbold" pitchFamily="50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2pPr>
            <a:lvl3pPr marL="541338" indent="0">
              <a:buFont typeface="Arial" panose="020B0604020202020204" pitchFamily="34" charset="0"/>
              <a:buNone/>
              <a:defRPr/>
            </a:lvl3pPr>
            <a:lvl4pPr marL="806450" indent="0">
              <a:buFont typeface="Arial" panose="020B0604020202020204" pitchFamily="34" charset="0"/>
              <a:buNone/>
              <a:defRPr/>
            </a:lvl4pPr>
            <a:lvl5pPr marL="1077912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r-FR" dirty="0"/>
              <a:t>100%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FC7416C-4632-4470-9C5F-88BD621BA46A}"/>
              </a:ext>
            </a:extLst>
          </p:cNvPr>
          <p:cNvCxnSpPr/>
          <p:nvPr userDrawn="1"/>
        </p:nvCxnSpPr>
        <p:spPr>
          <a:xfrm>
            <a:off x="9408368" y="1257300"/>
            <a:ext cx="0" cy="4908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8">
            <a:extLst>
              <a:ext uri="{FF2B5EF4-FFF2-40B4-BE49-F238E27FC236}">
                <a16:creationId xmlns:a16="http://schemas.microsoft.com/office/drawing/2014/main" id="{DF4805F3-BF97-4B59-8F87-32B99F58EC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5362" y="1257300"/>
            <a:ext cx="8886526" cy="47639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67BE8FB-7455-45CA-9603-6B4B92412F2A}"/>
              </a:ext>
            </a:extLst>
          </p:cNvPr>
          <p:cNvCxnSpPr/>
          <p:nvPr userDrawn="1"/>
        </p:nvCxnSpPr>
        <p:spPr>
          <a:xfrm>
            <a:off x="11856638" y="1257300"/>
            <a:ext cx="0" cy="4908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FDCC942-80BD-4860-BEB4-8774C9C55E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94850" y="1989138"/>
            <a:ext cx="2117725" cy="4032250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fr-CH" dirty="0"/>
              <a:t>Texte en exergue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AA1BDA7-D278-4BD2-9413-649288591F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18685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12" name="Espace réservé du contenu 8">
            <a:extLst>
              <a:ext uri="{FF2B5EF4-FFF2-40B4-BE49-F238E27FC236}">
                <a16:creationId xmlns:a16="http://schemas.microsoft.com/office/drawing/2014/main" id="{0AC33664-4716-426B-B1EB-45B6392D87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0126" y="1257300"/>
            <a:ext cx="5195439" cy="4691980"/>
          </a:xfrm>
        </p:spPr>
        <p:txBody>
          <a:bodyPr/>
          <a:lstStyle/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id="{86711703-EF0E-47D8-B678-B2D6D53D6D5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97680" y="1257300"/>
            <a:ext cx="5430965" cy="4691980"/>
          </a:xfrm>
        </p:spPr>
        <p:txBody>
          <a:bodyPr/>
          <a:lstStyle/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A6AF49D-1EC9-401C-AA4B-EDEA9ADA69BE}"/>
              </a:ext>
            </a:extLst>
          </p:cNvPr>
          <p:cNvCxnSpPr>
            <a:cxnSpLocks/>
          </p:cNvCxnSpPr>
          <p:nvPr userDrawn="1"/>
        </p:nvCxnSpPr>
        <p:spPr>
          <a:xfrm>
            <a:off x="6023992" y="1257300"/>
            <a:ext cx="0" cy="4908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D74A3504-CF6A-4823-B2BF-7E9C8BD0E4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759019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C8951E4C-AE78-4ABF-B2C5-493CF92AB7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86805" y="1257300"/>
            <a:ext cx="8209796" cy="4763988"/>
          </a:xfrm>
        </p:spPr>
        <p:txBody>
          <a:bodyPr/>
          <a:lstStyle/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D5E5FD09-9547-4F64-979F-DE98686E26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1843" y="1273175"/>
            <a:ext cx="2117769" cy="4748113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2pPr>
            <a:lvl3pPr marL="541338" indent="0">
              <a:buFont typeface="Arial" panose="020B0604020202020204" pitchFamily="34" charset="0"/>
              <a:buNone/>
              <a:defRPr/>
            </a:lvl3pPr>
            <a:lvl4pPr marL="806450" indent="0">
              <a:buFont typeface="Arial" panose="020B0604020202020204" pitchFamily="34" charset="0"/>
              <a:buNone/>
              <a:defRPr/>
            </a:lvl4pPr>
            <a:lvl5pPr marL="1077912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r-FR" dirty="0"/>
              <a:t>Cliquez pour ajouter du contenu texte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9902A9B-12F3-4DED-98F1-4DAA66773ED6}"/>
              </a:ext>
            </a:extLst>
          </p:cNvPr>
          <p:cNvCxnSpPr/>
          <p:nvPr userDrawn="1"/>
        </p:nvCxnSpPr>
        <p:spPr>
          <a:xfrm>
            <a:off x="335362" y="1257300"/>
            <a:ext cx="0" cy="4908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717A91B-09F6-4790-874F-CD7286EE409E}"/>
              </a:ext>
            </a:extLst>
          </p:cNvPr>
          <p:cNvCxnSpPr/>
          <p:nvPr userDrawn="1"/>
        </p:nvCxnSpPr>
        <p:spPr>
          <a:xfrm>
            <a:off x="2783632" y="1257300"/>
            <a:ext cx="0" cy="4908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8493FC08-BD12-43B6-8024-0C2D6C4D4C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636783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726D0F-74A5-4D76-BA4E-CAEEBC18F049}"/>
              </a:ext>
            </a:extLst>
          </p:cNvPr>
          <p:cNvSpPr/>
          <p:nvPr userDrawn="1"/>
        </p:nvSpPr>
        <p:spPr>
          <a:xfrm>
            <a:off x="0" y="5877272"/>
            <a:ext cx="12192000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69F156-84AE-4293-AF41-EFD661FCFE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7B23C028-04B2-428D-A857-8CD8C26F90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124744"/>
            <a:ext cx="12192000" cy="5733256"/>
          </a:xfrm>
        </p:spPr>
        <p:txBody>
          <a:bodyPr/>
          <a:lstStyle>
            <a:lvl1pPr>
              <a:defRPr/>
            </a:lvl1pPr>
          </a:lstStyle>
          <a:p>
            <a:r>
              <a:rPr lang="fr-CH" dirty="0"/>
              <a:t>Cliquez pour ajouter une image pleine page</a:t>
            </a:r>
          </a:p>
        </p:txBody>
      </p:sp>
    </p:spTree>
    <p:extLst>
      <p:ext uri="{BB962C8B-B14F-4D97-AF65-F5344CB8AC3E}">
        <p14:creationId xmlns:p14="http://schemas.microsoft.com/office/powerpoint/2010/main" val="282506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B61C9A40-CE3D-4AEC-A373-DFE300A7EF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37CB342-6E57-432B-B063-CE087C6E43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88586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1</a:t>
            </a:r>
            <a:endParaRPr lang="fr-CH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AE5E9B3E-0277-4CCE-B4D1-7B015714FD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4967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CE8D8EBF-2587-406E-AC88-536B1B6290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21820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2</a:t>
            </a:r>
            <a:endParaRPr lang="fr-CH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8FD7F2A8-90AB-444A-8DD8-3F882E31DE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8201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DF542DBC-0B4E-440F-BC98-12E5711361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5054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3</a:t>
            </a:r>
            <a:endParaRPr lang="fr-CH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2BDC24FD-BDDA-4401-884F-2BB51E18D5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11435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980EFC3F-84BB-471C-855F-69E1EE8F8B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8288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4</a:t>
            </a:r>
            <a:endParaRPr lang="fr-CH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CC1DBDE0-1CFB-43B1-9F27-3ED782558D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4669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23285383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ô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95400" y="708476"/>
            <a:ext cx="10297144" cy="1976581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pour ajouter un message de fin</a:t>
            </a:r>
            <a:endParaRPr lang="fr-CH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2FF044-77F7-4FF9-9707-4F2B7A466349}"/>
              </a:ext>
            </a:extLst>
          </p:cNvPr>
          <p:cNvSpPr/>
          <p:nvPr userDrawn="1"/>
        </p:nvSpPr>
        <p:spPr>
          <a:xfrm>
            <a:off x="0" y="5433689"/>
            <a:ext cx="12192000" cy="14243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A92FEE24-7EBF-496A-B328-6F65363427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440" y="5785098"/>
            <a:ext cx="3237115" cy="255600"/>
          </a:xfrm>
        </p:spPr>
        <p:txBody>
          <a:bodyPr lIns="0" tIns="0" rIns="0" bIns="0">
            <a:noAutofit/>
          </a:bodyPr>
          <a:lstStyle>
            <a:lvl1pPr marL="0" indent="0">
              <a:buFont typeface="Signature" pitchFamily="50" charset="0"/>
              <a:buNone/>
              <a:defRPr sz="1600" b="0">
                <a:solidFill>
                  <a:schemeClr val="tx1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fr-CH" dirty="0"/>
          </a:p>
        </p:txBody>
      </p:sp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6A84924D-49AB-41EF-B9C3-944B2AFB9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3061808"/>
            <a:ext cx="9073008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chemeClr val="accent1"/>
              </a:buClr>
              <a:buFont typeface="Signature" pitchFamily="50" charset="0"/>
              <a:buChar char=""/>
              <a:defRPr sz="20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Information personne de contact</a:t>
            </a:r>
          </a:p>
        </p:txBody>
      </p:sp>
      <p:pic>
        <p:nvPicPr>
          <p:cNvPr id="15" name="Image 14" descr="Logo_SIG_Q.emf">
            <a:extLst>
              <a:ext uri="{FF2B5EF4-FFF2-40B4-BE49-F238E27FC236}">
                <a16:creationId xmlns:a16="http://schemas.microsoft.com/office/drawing/2014/main" id="{3BDFBF59-F37B-4B28-A372-1E78107FB710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02000" y="4803689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672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DF608DA-B0FD-4F6B-9352-1248E20A0016}" type="slidenum">
              <a:rPr lang="fr-CH" smtClean="0"/>
              <a:pPr>
                <a:defRPr/>
              </a:pPr>
              <a:t>‹N°›</a:t>
            </a:fld>
            <a:endParaRPr lang="fr-CH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63525" y="1257396"/>
            <a:ext cx="11449050" cy="525621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2751022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an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385C0C-A504-49D7-A599-AF8FC15285F2}"/>
              </a:ext>
            </a:extLst>
          </p:cNvPr>
          <p:cNvSpPr/>
          <p:nvPr userDrawn="1"/>
        </p:nvSpPr>
        <p:spPr>
          <a:xfrm>
            <a:off x="0" y="5433689"/>
            <a:ext cx="12192000" cy="1424311"/>
          </a:xfrm>
          <a:prstGeom prst="rect">
            <a:avLst/>
          </a:prstGeom>
          <a:solidFill>
            <a:srgbClr val="F6D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95400" y="708476"/>
            <a:ext cx="10297144" cy="1976581"/>
          </a:xfrm>
        </p:spPr>
        <p:txBody>
          <a:bodyPr lIns="0" tIns="0" rIns="0" bIns="0" anchor="t" anchorCtr="0">
            <a:noAutofit/>
          </a:bodyPr>
          <a:lstStyle>
            <a:lvl1pPr algn="l">
              <a:defRPr sz="6000" b="0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pour ajouter le titre </a:t>
            </a:r>
            <a:br>
              <a:rPr lang="fr-FR" dirty="0"/>
            </a:br>
            <a:r>
              <a:rPr lang="fr-FR" dirty="0"/>
              <a:t>de la présentation</a:t>
            </a:r>
            <a:endParaRPr lang="fr-CH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1055440" y="5785098"/>
            <a:ext cx="3237115" cy="255600"/>
          </a:xfrm>
        </p:spPr>
        <p:txBody>
          <a:bodyPr lIns="0" tIns="0" rIns="0" bIns="0">
            <a:noAutofit/>
          </a:bodyPr>
          <a:lstStyle>
            <a:lvl1pPr marL="0" indent="0">
              <a:buFont typeface="Signature" pitchFamily="50" charset="0"/>
              <a:buNone/>
              <a:defRPr sz="1600" b="0">
                <a:solidFill>
                  <a:schemeClr val="tx1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fr-CH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4248473"/>
            <a:ext cx="9073008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20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pic>
        <p:nvPicPr>
          <p:cNvPr id="7" name="Image 6" descr="Logo_SIG_Q.emf"/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02000" y="4803689"/>
            <a:ext cx="1260000" cy="1260000"/>
          </a:xfrm>
          <a:prstGeom prst="rect">
            <a:avLst/>
          </a:prstGeom>
        </p:spPr>
      </p:pic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3D5E2375-0525-4B90-866A-0B91985499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440" y="4608513"/>
            <a:ext cx="8712968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6645EB76-CCC2-49D9-BF06-313615A36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2710399"/>
            <a:ext cx="1008112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Tx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Cliquez pour ajouter le sous-titre de la présentation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74068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5874AE7-4265-4C20-AC4E-20815335E00D}"/>
              </a:ext>
            </a:extLst>
          </p:cNvPr>
          <p:cNvSpPr/>
          <p:nvPr userDrawn="1"/>
        </p:nvSpPr>
        <p:spPr>
          <a:xfrm>
            <a:off x="0" y="5433689"/>
            <a:ext cx="12192000" cy="1424311"/>
          </a:xfrm>
          <a:prstGeom prst="rect">
            <a:avLst/>
          </a:prstGeom>
          <a:solidFill>
            <a:srgbClr val="F6D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1" name="Image 20" descr="Logo_SIG_Q.emf">
            <a:extLst>
              <a:ext uri="{FF2B5EF4-FFF2-40B4-BE49-F238E27FC236}">
                <a16:creationId xmlns:a16="http://schemas.microsoft.com/office/drawing/2014/main" id="{F4857C7C-29A9-4B19-9E76-9CA6043BBAE9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02000" y="4803689"/>
            <a:ext cx="1260000" cy="126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95400" y="708476"/>
            <a:ext cx="5400600" cy="1976581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0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pour ajouter le titre de la présentation</a:t>
            </a:r>
            <a:endParaRPr lang="fr-CH" dirty="0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A3E91D2C-7B1B-46B7-B523-51B9CBDBCC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2905491"/>
            <a:ext cx="5184576" cy="1150649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Tx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2" name="Espace réservé pour une image  3">
            <a:extLst>
              <a:ext uri="{FF2B5EF4-FFF2-40B4-BE49-F238E27FC236}">
                <a16:creationId xmlns:a16="http://schemas.microsoft.com/office/drawing/2014/main" id="{1318A274-7610-401B-94FA-F7E14453C0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07968" y="193464"/>
            <a:ext cx="4983186" cy="4983186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Font typeface="Signature" pitchFamily="50" charset="0"/>
              <a:buNone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DFBA4072-457C-4FBB-8E33-0D2E790D47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440" y="5785098"/>
            <a:ext cx="3237115" cy="255600"/>
          </a:xfrm>
        </p:spPr>
        <p:txBody>
          <a:bodyPr lIns="0" tIns="0" rIns="0" bIns="0">
            <a:noAutofit/>
          </a:bodyPr>
          <a:lstStyle>
            <a:lvl1pPr marL="0" indent="0">
              <a:buFont typeface="Signature" pitchFamily="50" charset="0"/>
              <a:buNone/>
              <a:defRPr sz="1600" b="0">
                <a:solidFill>
                  <a:schemeClr val="tx1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fr-CH" dirty="0"/>
          </a:p>
        </p:txBody>
      </p:sp>
      <p:sp>
        <p:nvSpPr>
          <p:cNvPr id="18" name="Espace réservé du texte 11">
            <a:extLst>
              <a:ext uri="{FF2B5EF4-FFF2-40B4-BE49-F238E27FC236}">
                <a16:creationId xmlns:a16="http://schemas.microsoft.com/office/drawing/2014/main" id="{09BB7107-6C6E-4337-8E47-EB74404A8A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4248473"/>
            <a:ext cx="5256584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20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19" name="Espace réservé du texte 11">
            <a:extLst>
              <a:ext uri="{FF2B5EF4-FFF2-40B4-BE49-F238E27FC236}">
                <a16:creationId xmlns:a16="http://schemas.microsoft.com/office/drawing/2014/main" id="{F34EA277-6F39-47AD-8490-A72E1CDA20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440" y="4608513"/>
            <a:ext cx="5047989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20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374750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FFC747"/>
              </a:solidFill>
            </a:endParaRPr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12" name="Espace réservé du contenu 8">
            <a:extLst>
              <a:ext uri="{FF2B5EF4-FFF2-40B4-BE49-F238E27FC236}">
                <a16:creationId xmlns:a16="http://schemas.microsoft.com/office/drawing/2014/main" id="{0AC33664-4716-426B-B1EB-45B6392D87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0126" y="1257300"/>
            <a:ext cx="5195439" cy="4691980"/>
          </a:xfrm>
        </p:spPr>
        <p:txBody>
          <a:bodyPr/>
          <a:lstStyle/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id="{86711703-EF0E-47D8-B678-B2D6D53D6D5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97680" y="1257300"/>
            <a:ext cx="5430965" cy="4691980"/>
          </a:xfrm>
        </p:spPr>
        <p:txBody>
          <a:bodyPr/>
          <a:lstStyle/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A6AF49D-1EC9-401C-AA4B-EDEA9ADA69BE}"/>
              </a:ext>
            </a:extLst>
          </p:cNvPr>
          <p:cNvCxnSpPr>
            <a:cxnSpLocks/>
          </p:cNvCxnSpPr>
          <p:nvPr userDrawn="1"/>
        </p:nvCxnSpPr>
        <p:spPr>
          <a:xfrm>
            <a:off x="6023992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D74A3504-CF6A-4823-B2BF-7E9C8BD0E4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32066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601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FFC747"/>
              </a:solidFill>
            </a:endParaRPr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488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52AE32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BAD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860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93117E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D4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874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93117E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0E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B1C800"/>
              </a:solidFill>
            </a:endParaRPr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616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93117E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C5B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B1C800"/>
              </a:solidFill>
            </a:endParaRPr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347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93117E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D4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B1C800"/>
              </a:solidFill>
            </a:endParaRPr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328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93117E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C6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B1C800"/>
              </a:solidFill>
            </a:endParaRPr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025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93117E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99D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B1C800"/>
              </a:solidFill>
            </a:endParaRPr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37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7C2307DF-F00D-44E6-9F58-5E5146042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260648"/>
            <a:ext cx="2232248" cy="1334113"/>
          </a:xfrm>
        </p:spPr>
        <p:txBody>
          <a:bodyPr anchor="ctr">
            <a:noAutofit/>
          </a:bodyPr>
          <a:lstStyle>
            <a:lvl1pPr algn="l">
              <a:buNone/>
              <a:defRPr sz="8800" b="1">
                <a:solidFill>
                  <a:schemeClr val="tx1"/>
                </a:solidFill>
                <a:latin typeface="Signature Black Circl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1</a:t>
            </a:r>
            <a:endParaRPr lang="fr-CH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2D116A-A5D4-40C5-B4C5-3D3DC8140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907720"/>
            <a:ext cx="10889234" cy="3187510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rgbClr val="000000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r>
              <a:rPr lang="fr-FR" dirty="0"/>
              <a:t>Titre chapitre</a:t>
            </a:r>
            <a:endParaRPr lang="fr-CH" dirty="0"/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9452224E-CEC5-4F43-BC41-D534DA185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3328" y="668016"/>
            <a:ext cx="4777208" cy="4777208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algn="ctr">
              <a:buFont typeface="Signature" pitchFamily="50" charset="0"/>
              <a:buChar char=""/>
              <a:defRPr/>
            </a:lvl1pPr>
          </a:lstStyle>
          <a:p>
            <a:pPr marL="342900" marR="0" lvl="0" indent="-342900" algn="ctr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tabLst/>
              <a:defRPr/>
            </a:pPr>
            <a:r>
              <a:rPr lang="fr-CH" dirty="0"/>
              <a:t>Cliquez pour ajouter une image (optionnel)</a:t>
            </a:r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8AC71C86-1C83-4CBF-9F68-8376DB724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5408189"/>
            <a:ext cx="5544616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93117E"/>
              </a:buClr>
              <a:buFont typeface="Signature" pitchFamily="50" charset="0"/>
              <a:buChar char=""/>
              <a:defRPr sz="18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Orateur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ABB59D3D-729B-4CFF-8F3F-C2B8D8F59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5755219"/>
            <a:ext cx="5361290" cy="338077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F6D424"/>
              </a:buClr>
              <a:buFont typeface="Signature" pitchFamily="50" charset="0"/>
              <a:buNone/>
              <a:defRPr sz="1800" b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Fonction</a:t>
            </a:r>
            <a:endParaRPr lang="fr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51704-048F-4656-85AB-1D7021F3DB7B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5C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B1C800"/>
              </a:solidFill>
            </a:endParaRPr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463454B6-05F4-4DEB-88E1-2ED6672319C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870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9841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C8951E4C-AE78-4ABF-B2C5-493CF92AB7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86805" y="1257300"/>
            <a:ext cx="8209796" cy="4763988"/>
          </a:xfrm>
        </p:spPr>
        <p:txBody>
          <a:bodyPr/>
          <a:lstStyle/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D5E5FD09-9547-4F64-979F-DE98686E26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1843" y="1273175"/>
            <a:ext cx="2117769" cy="4748113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2pPr>
            <a:lvl3pPr marL="541338" indent="0">
              <a:buFont typeface="Arial" panose="020B0604020202020204" pitchFamily="34" charset="0"/>
              <a:buNone/>
              <a:defRPr/>
            </a:lvl3pPr>
            <a:lvl4pPr marL="806450" indent="0">
              <a:buFont typeface="Arial" panose="020B0604020202020204" pitchFamily="34" charset="0"/>
              <a:buNone/>
              <a:defRPr/>
            </a:lvl4pPr>
            <a:lvl5pPr marL="1077912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r-FR" dirty="0"/>
              <a:t>Cliquez pour ajouter du contenu texte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9902A9B-12F3-4DED-98F1-4DAA66773ED6}"/>
              </a:ext>
            </a:extLst>
          </p:cNvPr>
          <p:cNvCxnSpPr/>
          <p:nvPr userDrawn="1"/>
        </p:nvCxnSpPr>
        <p:spPr>
          <a:xfrm>
            <a:off x="335362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717A91B-09F6-4790-874F-CD7286EE409E}"/>
              </a:ext>
            </a:extLst>
          </p:cNvPr>
          <p:cNvCxnSpPr/>
          <p:nvPr userDrawn="1"/>
        </p:nvCxnSpPr>
        <p:spPr>
          <a:xfrm>
            <a:off x="2783632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8493FC08-BD12-43B6-8024-0C2D6C4D4C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767586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6002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07203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3D8188F-EE27-4794-B1A7-D01F6434FE48}"/>
              </a:ext>
            </a:extLst>
          </p:cNvPr>
          <p:cNvSpPr/>
          <p:nvPr userDrawn="1"/>
        </p:nvSpPr>
        <p:spPr>
          <a:xfrm>
            <a:off x="0" y="188640"/>
            <a:ext cx="26335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D4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D7265E44-8BFD-0154-8783-DC9B89D1FF8E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93117E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222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C942493-8A49-46BD-A945-68FA7DD32D96}"/>
              </a:ext>
            </a:extLst>
          </p:cNvPr>
          <p:cNvSpPr/>
          <p:nvPr userDrawn="1"/>
        </p:nvSpPr>
        <p:spPr>
          <a:xfrm>
            <a:off x="0" y="188640"/>
            <a:ext cx="26335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D7265E44-8BFD-0154-8783-DC9B89D1FF8E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B1C800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C66EFC-5E11-FF39-0BF8-5D25F29E3DCC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0E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B1C800"/>
              </a:solidFill>
            </a:endParaRPr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455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BAD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832EF6-13F2-EDCE-5C15-8A1E75856A87}"/>
              </a:ext>
            </a:extLst>
          </p:cNvPr>
          <p:cNvSpPr/>
          <p:nvPr userDrawn="1"/>
        </p:nvSpPr>
        <p:spPr>
          <a:xfrm>
            <a:off x="0" y="188640"/>
            <a:ext cx="26335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B0F3BBD4-90E0-73E3-17D3-964F4FAECB84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52AE32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244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C6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832EF6-13F2-EDCE-5C15-8A1E75856A87}"/>
              </a:ext>
            </a:extLst>
          </p:cNvPr>
          <p:cNvSpPr/>
          <p:nvPr userDrawn="1"/>
        </p:nvSpPr>
        <p:spPr>
          <a:xfrm>
            <a:off x="0" y="188640"/>
            <a:ext cx="26335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B0F3BBD4-90E0-73E3-17D3-964F4FAECB84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707170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131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C5B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832EF6-13F2-EDCE-5C15-8A1E75856A87}"/>
              </a:ext>
            </a:extLst>
          </p:cNvPr>
          <p:cNvSpPr/>
          <p:nvPr userDrawn="1"/>
        </p:nvSpPr>
        <p:spPr>
          <a:xfrm>
            <a:off x="0" y="188640"/>
            <a:ext cx="26335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B0F3BBD4-90E0-73E3-17D3-964F4FAECB84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6E3CC8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626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99D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832EF6-13F2-EDCE-5C15-8A1E75856A87}"/>
              </a:ext>
            </a:extLst>
          </p:cNvPr>
          <p:cNvSpPr/>
          <p:nvPr userDrawn="1"/>
        </p:nvSpPr>
        <p:spPr>
          <a:xfrm>
            <a:off x="0" y="188640"/>
            <a:ext cx="26335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B0F3BBD4-90E0-73E3-17D3-964F4FAECB84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009EE0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633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D4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832EF6-13F2-EDCE-5C15-8A1E75856A87}"/>
              </a:ext>
            </a:extLst>
          </p:cNvPr>
          <p:cNvSpPr/>
          <p:nvPr userDrawn="1"/>
        </p:nvSpPr>
        <p:spPr>
          <a:xfrm>
            <a:off x="0" y="188640"/>
            <a:ext cx="33536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B0F3BBD4-90E0-73E3-17D3-964F4FAECB84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93117E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603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ici pour ajouter le titre du sommaire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88A5814C-E88A-4895-B6F9-085D4ED794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35560" y="2294492"/>
            <a:ext cx="6696744" cy="2592288"/>
          </a:xfrm>
        </p:spPr>
        <p:txBody>
          <a:bodyPr anchor="t">
            <a:normAutofit/>
          </a:bodyPr>
          <a:lstStyle>
            <a:lvl1pPr>
              <a:defRPr sz="2400" b="0"/>
            </a:lvl1pPr>
          </a:lstStyle>
          <a:p>
            <a:pPr marL="0" indent="0">
              <a:buClrTx/>
              <a:buNone/>
            </a:pPr>
            <a:r>
              <a:rPr lang="fr-CH" dirty="0"/>
              <a:t>Titre du chapitre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E39EFA-CBCC-4ADC-9CAD-C791E3D81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4095" y="2294339"/>
            <a:ext cx="504825" cy="259209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ignature Black Circle Exbold" pitchFamily="50" charset="0"/>
              </a:defRPr>
            </a:lvl1pPr>
          </a:lstStyle>
          <a:p>
            <a:pPr lvl="0"/>
            <a:r>
              <a:rPr lang="fr-FR" dirty="0"/>
              <a:t>1</a:t>
            </a:r>
          </a:p>
          <a:p>
            <a:pPr lvl="0"/>
            <a:r>
              <a:rPr lang="fr-FR" dirty="0"/>
              <a:t>2</a:t>
            </a:r>
          </a:p>
          <a:p>
            <a:pPr lvl="0"/>
            <a:r>
              <a:rPr lang="fr-FR" dirty="0"/>
              <a:t>3</a:t>
            </a:r>
          </a:p>
          <a:p>
            <a:pPr lvl="0"/>
            <a:r>
              <a:rPr lang="fr-FR" dirty="0"/>
              <a:t>4</a:t>
            </a:r>
          </a:p>
          <a:p>
            <a:pPr lvl="0"/>
            <a:r>
              <a:rPr lang="fr-FR" dirty="0"/>
              <a:t>5</a:t>
            </a:r>
          </a:p>
          <a:p>
            <a:pPr lvl="0"/>
            <a:r>
              <a:rPr lang="fr-FR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85584-DBD2-411D-924D-DF1554FFC8D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5C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 descr="Logo_SIG_Q.emf">
            <a:extLst>
              <a:ext uri="{FF2B5EF4-FFF2-40B4-BE49-F238E27FC236}">
                <a16:creationId xmlns:a16="http://schemas.microsoft.com/office/drawing/2014/main" id="{BA63EA3F-022B-490E-83F7-5B63065A41FE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6AE00DA-46CF-4B0D-89DB-5FF319E4E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832EF6-13F2-EDCE-5C15-8A1E75856A87}"/>
              </a:ext>
            </a:extLst>
          </p:cNvPr>
          <p:cNvSpPr/>
          <p:nvPr userDrawn="1"/>
        </p:nvSpPr>
        <p:spPr>
          <a:xfrm>
            <a:off x="0" y="188640"/>
            <a:ext cx="26335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B0F3BBD4-90E0-73E3-17D3-964F4FAECB84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BD7124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572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7B21BC-1594-4C63-8957-AF573DC32266}"/>
              </a:ext>
            </a:extLst>
          </p:cNvPr>
          <p:cNvSpPr/>
          <p:nvPr userDrawn="1"/>
        </p:nvSpPr>
        <p:spPr>
          <a:xfrm>
            <a:off x="0" y="188640"/>
            <a:ext cx="28803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D5CDEF6E-C2A2-4FD1-A6AA-12DCB7139D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0126" y="1257300"/>
            <a:ext cx="11444506" cy="4763988"/>
          </a:xfrm>
        </p:spPr>
        <p:txBody>
          <a:bodyPr/>
          <a:lstStyle>
            <a:lvl1pPr>
              <a:buClr>
                <a:srgbClr val="52AE32"/>
              </a:buClr>
              <a:defRPr sz="1800"/>
            </a:lvl1pPr>
            <a:lvl2pPr>
              <a:buClr>
                <a:srgbClr val="52AE32"/>
              </a:buClr>
              <a:defRPr sz="1600"/>
            </a:lvl2pPr>
            <a:lvl3pPr marL="827088" indent="-285750">
              <a:buClr>
                <a:srgbClr val="52AE32"/>
              </a:buClr>
              <a:buFont typeface="Signature" pitchFamily="50" charset="0"/>
              <a:buChar char=""/>
              <a:defRPr/>
            </a:lvl3pPr>
            <a:lvl4pPr>
              <a:buClr>
                <a:srgbClr val="52AE32"/>
              </a:buClr>
              <a:defRPr/>
            </a:lvl4pPr>
            <a:lvl5pPr marL="1363662" indent="-285750">
              <a:buClr>
                <a:srgbClr val="52AE32"/>
              </a:buClr>
              <a:buFont typeface="Signature" pitchFamily="50" charset="0"/>
              <a:buChar char=""/>
              <a:defRPr/>
            </a:lvl5pPr>
          </a:lstStyle>
          <a:p>
            <a:pPr lvl="0"/>
            <a:r>
              <a:rPr lang="fr-FR" dirty="0"/>
              <a:t>Cliquez pour ajouter le contenu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A0D00D4-94F6-4B1B-AA81-A8C006C16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26" y="348370"/>
            <a:ext cx="11588522" cy="27551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E00C7C3-47B1-429F-B907-D1A53164B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C7DEAD-C5B6-11DF-96B6-A61BD699566A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BAD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 descr="Logo_SIG_Q.emf">
            <a:extLst>
              <a:ext uri="{FF2B5EF4-FFF2-40B4-BE49-F238E27FC236}">
                <a16:creationId xmlns:a16="http://schemas.microsoft.com/office/drawing/2014/main" id="{ADC87E1B-FE00-A95C-C6A3-7D298D3006CA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0D793A-BBDE-F41F-3618-4E8CD1FFF145}"/>
              </a:ext>
            </a:extLst>
          </p:cNvPr>
          <p:cNvSpPr/>
          <p:nvPr userDrawn="1"/>
        </p:nvSpPr>
        <p:spPr>
          <a:xfrm>
            <a:off x="0" y="188640"/>
            <a:ext cx="28803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4808316A-112F-0932-525A-8E0EBF1BC8EE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52AE32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6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726D0F-74A5-4D76-BA4E-CAEEBC18F049}"/>
              </a:ext>
            </a:extLst>
          </p:cNvPr>
          <p:cNvSpPr/>
          <p:nvPr userDrawn="1"/>
        </p:nvSpPr>
        <p:spPr>
          <a:xfrm>
            <a:off x="0" y="5877272"/>
            <a:ext cx="12192000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69F156-84AE-4293-AF41-EFD661FCFE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7B23C028-04B2-428D-A857-8CD8C26F90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124744"/>
            <a:ext cx="12192000" cy="5733256"/>
          </a:xfrm>
        </p:spPr>
        <p:txBody>
          <a:bodyPr/>
          <a:lstStyle>
            <a:lvl1pPr>
              <a:defRPr/>
            </a:lvl1pPr>
          </a:lstStyle>
          <a:p>
            <a:r>
              <a:rPr lang="fr-CH" dirty="0"/>
              <a:t>Cliquez pour ajouter une image pleine page</a:t>
            </a:r>
          </a:p>
        </p:txBody>
      </p:sp>
    </p:spTree>
    <p:extLst>
      <p:ext uri="{BB962C8B-B14F-4D97-AF65-F5344CB8AC3E}">
        <p14:creationId xmlns:p14="http://schemas.microsoft.com/office/powerpoint/2010/main" val="6605027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E54C6B-E9FE-4DF7-BFFD-0B9305CCB8D7}"/>
              </a:ext>
            </a:extLst>
          </p:cNvPr>
          <p:cNvSpPr/>
          <p:nvPr userDrawn="1"/>
        </p:nvSpPr>
        <p:spPr>
          <a:xfrm>
            <a:off x="0" y="188640"/>
            <a:ext cx="33536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D5CDEF6E-C2A2-4FD1-A6AA-12DCB7139D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0126" y="1257300"/>
            <a:ext cx="11444506" cy="4763988"/>
          </a:xfrm>
        </p:spPr>
        <p:txBody>
          <a:bodyPr/>
          <a:lstStyle>
            <a:lvl1pPr>
              <a:buClr>
                <a:srgbClr val="93117E"/>
              </a:buClr>
              <a:defRPr sz="1800"/>
            </a:lvl1pPr>
            <a:lvl2pPr>
              <a:buClr>
                <a:srgbClr val="93117E"/>
              </a:buClr>
              <a:defRPr sz="1600"/>
            </a:lvl2pPr>
            <a:lvl3pPr marL="827088" indent="-285750">
              <a:buClr>
                <a:srgbClr val="93117E"/>
              </a:buClr>
              <a:buFont typeface="Signature" pitchFamily="50" charset="0"/>
              <a:buChar char=""/>
              <a:defRPr/>
            </a:lvl3pPr>
            <a:lvl4pPr>
              <a:buClr>
                <a:srgbClr val="93117E"/>
              </a:buClr>
              <a:defRPr/>
            </a:lvl4pPr>
            <a:lvl5pPr marL="1363662" indent="-285750">
              <a:buClr>
                <a:srgbClr val="93117E"/>
              </a:buClr>
              <a:buFont typeface="Signature" pitchFamily="50" charset="0"/>
              <a:buChar char=""/>
              <a:defRPr/>
            </a:lvl5pPr>
          </a:lstStyle>
          <a:p>
            <a:pPr lvl="0"/>
            <a:r>
              <a:rPr lang="fr-FR" dirty="0"/>
              <a:t>Cliquez pour ajouter le contenu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A0D00D4-94F6-4B1B-AA81-A8C006C16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26" y="348370"/>
            <a:ext cx="11588522" cy="27551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E00C7C3-47B1-429F-B907-D1A53164B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356603D8-94C8-A7C3-1999-D70D91978462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93117E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3EACAA-AABB-6A86-4FFF-CA2C3E3527F8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D4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2509DE19-9B89-6C53-8D7D-B42DA65D9718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66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EB135E-8A8C-4BB1-8563-75A1B14EE7AB}"/>
              </a:ext>
            </a:extLst>
          </p:cNvPr>
          <p:cNvSpPr/>
          <p:nvPr userDrawn="1"/>
        </p:nvSpPr>
        <p:spPr>
          <a:xfrm>
            <a:off x="0" y="188640"/>
            <a:ext cx="26335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D5CDEF6E-C2A2-4FD1-A6AA-12DCB7139D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0126" y="1257300"/>
            <a:ext cx="11444506" cy="4763988"/>
          </a:xfrm>
        </p:spPr>
        <p:txBody>
          <a:bodyPr/>
          <a:lstStyle>
            <a:lvl1pPr>
              <a:buClr>
                <a:srgbClr val="93117E"/>
              </a:buClr>
              <a:defRPr sz="1800"/>
            </a:lvl1pPr>
            <a:lvl2pPr>
              <a:buClr>
                <a:srgbClr val="93117E"/>
              </a:buClr>
              <a:defRPr sz="1600"/>
            </a:lvl2pPr>
            <a:lvl3pPr marL="827088" indent="-285750">
              <a:buClr>
                <a:srgbClr val="93117E"/>
              </a:buClr>
              <a:buFont typeface="Signature" pitchFamily="50" charset="0"/>
              <a:buChar char=""/>
              <a:defRPr/>
            </a:lvl3pPr>
            <a:lvl4pPr>
              <a:buClr>
                <a:srgbClr val="93117E"/>
              </a:buClr>
              <a:defRPr/>
            </a:lvl4pPr>
            <a:lvl5pPr marL="1363662" indent="-285750">
              <a:buClr>
                <a:srgbClr val="93117E"/>
              </a:buClr>
              <a:buFont typeface="Signature" pitchFamily="50" charset="0"/>
              <a:buChar char=""/>
              <a:defRPr/>
            </a:lvl5pPr>
          </a:lstStyle>
          <a:p>
            <a:pPr lvl="0"/>
            <a:r>
              <a:rPr lang="fr-FR" dirty="0"/>
              <a:t>Cliquez pour ajouter le contenu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A0D00D4-94F6-4B1B-AA81-A8C006C16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26" y="348370"/>
            <a:ext cx="11588522" cy="27551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E00C7C3-47B1-429F-B907-D1A53164B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356603D8-94C8-A7C3-1999-D70D91978462}"/>
              </a:ext>
            </a:extLst>
          </p:cNvPr>
          <p:cNvSpPr txBox="1">
            <a:spLocks/>
          </p:cNvSpPr>
          <p:nvPr userDrawn="1"/>
        </p:nvSpPr>
        <p:spPr>
          <a:xfrm>
            <a:off x="-225000" y="261127"/>
            <a:ext cx="450000" cy="450000"/>
          </a:xfrm>
          <a:prstGeom prst="ellipse">
            <a:avLst/>
          </a:prstGeom>
          <a:solidFill>
            <a:srgbClr val="707170"/>
          </a:soli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H" dirty="0">
              <a:solidFill>
                <a:srgbClr val="93117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3EACAA-AABB-6A86-4FFF-CA2C3E3527F8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C6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1" name="Image 10" descr="Logo_SIG_Q.emf">
            <a:extLst>
              <a:ext uri="{FF2B5EF4-FFF2-40B4-BE49-F238E27FC236}">
                <a16:creationId xmlns:a16="http://schemas.microsoft.com/office/drawing/2014/main" id="{2509DE19-9B89-6C53-8D7D-B42DA65D9718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579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D5CDEF6E-C2A2-4FD1-A6AA-12DCB7139D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0126" y="1257300"/>
            <a:ext cx="11444506" cy="47639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 marL="827088" indent="-285750">
              <a:buClr>
                <a:schemeClr val="accent1"/>
              </a:buClr>
              <a:buFont typeface="Signature" pitchFamily="50" charset="0"/>
              <a:buChar char=""/>
              <a:defRPr/>
            </a:lvl3pPr>
            <a:lvl5pPr marL="1363662" indent="-285750">
              <a:buFont typeface="Signature" pitchFamily="50" charset="0"/>
              <a:buChar char=""/>
              <a:defRPr/>
            </a:lvl5pPr>
          </a:lstStyle>
          <a:p>
            <a:pPr lvl="0"/>
            <a:r>
              <a:rPr lang="fr-FR" dirty="0"/>
              <a:t>Cliquez pour ajouter le contenu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A0D00D4-94F6-4B1B-AA81-A8C006C16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26" y="348370"/>
            <a:ext cx="11588522" cy="27551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E00C7C3-47B1-429F-B907-D1A53164B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594494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 hasCustomPrompt="1"/>
          </p:nvPr>
        </p:nvSpPr>
        <p:spPr>
          <a:xfrm>
            <a:off x="9594849" y="1273175"/>
            <a:ext cx="2117769" cy="571649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tx1"/>
                </a:solidFill>
                <a:latin typeface="Signature Black Circle Exbold" pitchFamily="50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2pPr>
            <a:lvl3pPr marL="541338" indent="0">
              <a:buFont typeface="Arial" panose="020B0604020202020204" pitchFamily="34" charset="0"/>
              <a:buNone/>
              <a:defRPr/>
            </a:lvl3pPr>
            <a:lvl4pPr marL="806450" indent="0">
              <a:buFont typeface="Arial" panose="020B0604020202020204" pitchFamily="34" charset="0"/>
              <a:buNone/>
              <a:defRPr/>
            </a:lvl4pPr>
            <a:lvl5pPr marL="1077912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r-FR" dirty="0"/>
              <a:t>100%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FC7416C-4632-4470-9C5F-88BD621BA46A}"/>
              </a:ext>
            </a:extLst>
          </p:cNvPr>
          <p:cNvCxnSpPr/>
          <p:nvPr userDrawn="1"/>
        </p:nvCxnSpPr>
        <p:spPr>
          <a:xfrm>
            <a:off x="9408368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8">
            <a:extLst>
              <a:ext uri="{FF2B5EF4-FFF2-40B4-BE49-F238E27FC236}">
                <a16:creationId xmlns:a16="http://schemas.microsoft.com/office/drawing/2014/main" id="{DF4805F3-BF97-4B59-8F87-32B99F58EC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5362" y="1257300"/>
            <a:ext cx="8886526" cy="47639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67BE8FB-7455-45CA-9603-6B4B92412F2A}"/>
              </a:ext>
            </a:extLst>
          </p:cNvPr>
          <p:cNvCxnSpPr/>
          <p:nvPr userDrawn="1"/>
        </p:nvCxnSpPr>
        <p:spPr>
          <a:xfrm>
            <a:off x="11856638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FDCC942-80BD-4860-BEB4-8774C9C55E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94850" y="1989138"/>
            <a:ext cx="2117725" cy="4032250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fr-CH" dirty="0"/>
              <a:t>Texte en exergue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AA1BDA7-D278-4BD2-9413-649288591F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5274659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12" name="Espace réservé du contenu 8">
            <a:extLst>
              <a:ext uri="{FF2B5EF4-FFF2-40B4-BE49-F238E27FC236}">
                <a16:creationId xmlns:a16="http://schemas.microsoft.com/office/drawing/2014/main" id="{0AC33664-4716-426B-B1EB-45B6392D87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0126" y="1257300"/>
            <a:ext cx="5195439" cy="4691980"/>
          </a:xfrm>
        </p:spPr>
        <p:txBody>
          <a:bodyPr/>
          <a:lstStyle/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id="{86711703-EF0E-47D8-B678-B2D6D53D6D5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97680" y="1257300"/>
            <a:ext cx="5430965" cy="4691980"/>
          </a:xfrm>
        </p:spPr>
        <p:txBody>
          <a:bodyPr/>
          <a:lstStyle/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A6AF49D-1EC9-401C-AA4B-EDEA9ADA69BE}"/>
              </a:ext>
            </a:extLst>
          </p:cNvPr>
          <p:cNvCxnSpPr>
            <a:cxnSpLocks/>
          </p:cNvCxnSpPr>
          <p:nvPr userDrawn="1"/>
        </p:nvCxnSpPr>
        <p:spPr>
          <a:xfrm>
            <a:off x="6023992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D74A3504-CF6A-4823-B2BF-7E9C8BD0E4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1767851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C8951E4C-AE78-4ABF-B2C5-493CF92AB7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86805" y="1257300"/>
            <a:ext cx="8209796" cy="4763988"/>
          </a:xfrm>
        </p:spPr>
        <p:txBody>
          <a:bodyPr/>
          <a:lstStyle/>
          <a:p>
            <a:pPr lvl="0"/>
            <a:r>
              <a:rPr lang="fr-FR" dirty="0"/>
              <a:t>Cliquez pour ajouter le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D5E5FD09-9547-4F64-979F-DE98686E26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1843" y="1273175"/>
            <a:ext cx="2117769" cy="4748113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2pPr>
            <a:lvl3pPr marL="541338" indent="0">
              <a:buFont typeface="Arial" panose="020B0604020202020204" pitchFamily="34" charset="0"/>
              <a:buNone/>
              <a:defRPr/>
            </a:lvl3pPr>
            <a:lvl4pPr marL="806450" indent="0">
              <a:buFont typeface="Arial" panose="020B0604020202020204" pitchFamily="34" charset="0"/>
              <a:buNone/>
              <a:defRPr/>
            </a:lvl4pPr>
            <a:lvl5pPr marL="1077912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r-FR" dirty="0"/>
              <a:t>Cliquez pour ajouter du contenu texte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9902A9B-12F3-4DED-98F1-4DAA66773ED6}"/>
              </a:ext>
            </a:extLst>
          </p:cNvPr>
          <p:cNvCxnSpPr/>
          <p:nvPr userDrawn="1"/>
        </p:nvCxnSpPr>
        <p:spPr>
          <a:xfrm>
            <a:off x="335362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717A91B-09F6-4790-874F-CD7286EE409E}"/>
              </a:ext>
            </a:extLst>
          </p:cNvPr>
          <p:cNvCxnSpPr/>
          <p:nvPr userDrawn="1"/>
        </p:nvCxnSpPr>
        <p:spPr>
          <a:xfrm>
            <a:off x="2783632" y="1257300"/>
            <a:ext cx="0" cy="4908004"/>
          </a:xfrm>
          <a:prstGeom prst="line">
            <a:avLst/>
          </a:prstGeom>
          <a:ln w="19050">
            <a:solidFill>
              <a:srgbClr val="F6D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8493FC08-BD12-43B6-8024-0C2D6C4D4C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875604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726D0F-74A5-4D76-BA4E-CAEEBC18F049}"/>
              </a:ext>
            </a:extLst>
          </p:cNvPr>
          <p:cNvSpPr/>
          <p:nvPr userDrawn="1"/>
        </p:nvSpPr>
        <p:spPr>
          <a:xfrm>
            <a:off x="0" y="5877272"/>
            <a:ext cx="12192000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69F156-84AE-4293-AF41-EFD661FCFE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7B23C028-04B2-428D-A857-8CD8C26F90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124744"/>
            <a:ext cx="12192000" cy="5733256"/>
          </a:xfrm>
        </p:spPr>
        <p:txBody>
          <a:bodyPr/>
          <a:lstStyle>
            <a:lvl1pPr>
              <a:defRPr/>
            </a:lvl1pPr>
          </a:lstStyle>
          <a:p>
            <a:r>
              <a:rPr lang="fr-CH" dirty="0"/>
              <a:t>Cliquez pour ajouter une image pleine page</a:t>
            </a:r>
          </a:p>
        </p:txBody>
      </p:sp>
    </p:spTree>
    <p:extLst>
      <p:ext uri="{BB962C8B-B14F-4D97-AF65-F5344CB8AC3E}">
        <p14:creationId xmlns:p14="http://schemas.microsoft.com/office/powerpoint/2010/main" val="2991253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B61C9A40-CE3D-4AEC-A373-DFE300A7EF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 dirty="0"/>
              <a:t>Cliquez pour ajouter un sous-titre</a:t>
            </a:r>
            <a:endParaRPr lang="fr-CH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37CB342-6E57-432B-B063-CE087C6E43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88586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1</a:t>
            </a:r>
            <a:endParaRPr lang="fr-CH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AE5E9B3E-0277-4CCE-B4D1-7B015714FD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4967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CE8D8EBF-2587-406E-AC88-536B1B6290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21820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2</a:t>
            </a:r>
            <a:endParaRPr lang="fr-CH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8FD7F2A8-90AB-444A-8DD8-3F882E31DE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8201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DF542DBC-0B4E-440F-BC98-12E5711361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5054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3</a:t>
            </a:r>
            <a:endParaRPr lang="fr-CH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2BDC24FD-BDDA-4401-884F-2BB51E18D5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11435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980EFC3F-84BB-471C-855F-69E1EE8F8B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8288" y="198903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fr-FR" dirty="0"/>
              <a:t>Box titre 4</a:t>
            </a:r>
            <a:endParaRPr lang="fr-CH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CC1DBDE0-1CFB-43B1-9F27-3ED782558D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4669" y="3933578"/>
            <a:ext cx="2087563" cy="1223962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fr-CH" dirty="0"/>
              <a:t>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38409242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ô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95400" y="708476"/>
            <a:ext cx="10297144" cy="1976581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r>
              <a:rPr lang="fr-FR" dirty="0"/>
              <a:t>Cliquez pour ajouter un message de fin</a:t>
            </a:r>
            <a:endParaRPr lang="fr-CH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2FF044-77F7-4FF9-9707-4F2B7A466349}"/>
              </a:ext>
            </a:extLst>
          </p:cNvPr>
          <p:cNvSpPr/>
          <p:nvPr userDrawn="1"/>
        </p:nvSpPr>
        <p:spPr>
          <a:xfrm>
            <a:off x="0" y="5433689"/>
            <a:ext cx="12192000" cy="1424311"/>
          </a:xfrm>
          <a:prstGeom prst="rect">
            <a:avLst/>
          </a:prstGeom>
          <a:solidFill>
            <a:srgbClr val="F6D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A92FEE24-7EBF-496A-B328-6F65363427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440" y="5785098"/>
            <a:ext cx="3237115" cy="255600"/>
          </a:xfrm>
        </p:spPr>
        <p:txBody>
          <a:bodyPr lIns="0" tIns="0" rIns="0" bIns="0">
            <a:noAutofit/>
          </a:bodyPr>
          <a:lstStyle>
            <a:lvl1pPr marL="0" indent="0">
              <a:buFont typeface="Signature" pitchFamily="50" charset="0"/>
              <a:buNone/>
              <a:defRPr sz="1600" b="0">
                <a:solidFill>
                  <a:schemeClr val="tx1"/>
                </a:solidFill>
                <a:latin typeface="Signature Light" pitchFamily="50" charset="0"/>
                <a:ea typeface="Signature Light" pitchFamily="50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fr-CH" dirty="0"/>
          </a:p>
        </p:txBody>
      </p:sp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6A84924D-49AB-41EF-B9C3-944B2AFB9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3061808"/>
            <a:ext cx="9073008" cy="33807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F6D424"/>
              </a:buClr>
              <a:buFont typeface="Signature" pitchFamily="50" charset="0"/>
              <a:buChar char=""/>
              <a:defRPr sz="2000">
                <a:solidFill>
                  <a:schemeClr val="tx1"/>
                </a:solidFill>
                <a:latin typeface="Signature" pitchFamily="50" charset="0"/>
                <a:ea typeface="Signature" pitchFamily="50" charset="0"/>
              </a:defRPr>
            </a:lvl1pPr>
          </a:lstStyle>
          <a:p>
            <a:pPr lvl="0"/>
            <a:r>
              <a:rPr lang="fr-FR" dirty="0"/>
              <a:t>Information personne de contact</a:t>
            </a:r>
          </a:p>
        </p:txBody>
      </p:sp>
      <p:pic>
        <p:nvPicPr>
          <p:cNvPr id="15" name="Image 14" descr="Logo_SIG_Q.emf">
            <a:extLst>
              <a:ext uri="{FF2B5EF4-FFF2-40B4-BE49-F238E27FC236}">
                <a16:creationId xmlns:a16="http://schemas.microsoft.com/office/drawing/2014/main" id="{3BDFBF59-F37B-4B28-A372-1E78107FB710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02000" y="4803689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706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D5CDEF6E-C2A2-4FD1-A6AA-12DCB7139D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0126" y="1257300"/>
            <a:ext cx="11444506" cy="47639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 marL="827088" indent="-285750">
              <a:buClr>
                <a:schemeClr val="accent1"/>
              </a:buClr>
              <a:buFont typeface="Signature" pitchFamily="50" charset="0"/>
              <a:buChar char=""/>
              <a:defRPr/>
            </a:lvl3pPr>
            <a:lvl5pPr marL="1363662" indent="-285750">
              <a:buFont typeface="Signature" pitchFamily="50" charset="0"/>
              <a:buChar char=""/>
              <a:defRPr/>
            </a:lvl5pPr>
          </a:lstStyle>
          <a:p>
            <a:pPr lvl="0"/>
            <a:r>
              <a:rPr lang="fr-FR"/>
              <a:t>Cliquez pour ajouter le contenu texte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A0D00D4-94F6-4B1B-AA81-A8C006C16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26" y="348370"/>
            <a:ext cx="11588522" cy="27551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ajouter un titre</a:t>
            </a:r>
            <a:endParaRPr lang="fr-CH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E00C7C3-47B1-429F-B907-D1A53164B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24" y="704503"/>
            <a:ext cx="11588521" cy="276225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271463" indent="0">
              <a:buNone/>
              <a:defRPr sz="1400"/>
            </a:lvl2pPr>
            <a:lvl3pPr marL="541338" indent="0">
              <a:buNone/>
              <a:defRPr sz="1400"/>
            </a:lvl3pPr>
            <a:lvl4pPr marL="806450" indent="0">
              <a:buNone/>
              <a:defRPr sz="1400"/>
            </a:lvl4pPr>
            <a:lvl5pPr marL="1077912" indent="0">
              <a:buNone/>
              <a:defRPr sz="1400"/>
            </a:lvl5pPr>
          </a:lstStyle>
          <a:p>
            <a:pPr lvl="0"/>
            <a:r>
              <a:rPr lang="fr-FR"/>
              <a:t>Cliquez pour ajouter un sous-titre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4467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0126" y="1093788"/>
            <a:ext cx="11583757" cy="49298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ajouter le contenu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0126" y="348370"/>
            <a:ext cx="11588522" cy="27551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ajouter le titre de la page</a:t>
            </a:r>
            <a:endParaRPr lang="fr-CH" dirty="0"/>
          </a:p>
        </p:txBody>
      </p:sp>
      <p:sp>
        <p:nvSpPr>
          <p:cNvPr id="19" name="Freeform 9"/>
          <p:cNvSpPr>
            <a:spLocks/>
          </p:cNvSpPr>
          <p:nvPr userDrawn="1"/>
        </p:nvSpPr>
        <p:spPr bwMode="auto">
          <a:xfrm>
            <a:off x="11682413" y="1093788"/>
            <a:ext cx="4763" cy="4762"/>
          </a:xfrm>
          <a:custGeom>
            <a:avLst/>
            <a:gdLst>
              <a:gd name="T0" fmla="*/ 0 w 1"/>
              <a:gd name="T1" fmla="*/ 0 h 1"/>
              <a:gd name="T2" fmla="*/ 1 w 1"/>
              <a:gd name="T3" fmla="*/ 1 h 1"/>
              <a:gd name="T4" fmla="*/ 1 w 1"/>
              <a:gd name="T5" fmla="*/ 0 h 1"/>
              <a:gd name="T6" fmla="*/ 1 w 1"/>
              <a:gd name="T7" fmla="*/ 0 h 1"/>
              <a:gd name="T8" fmla="*/ 0 w 1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1" name="Freeform 11"/>
          <p:cNvSpPr>
            <a:spLocks/>
          </p:cNvSpPr>
          <p:nvPr userDrawn="1"/>
        </p:nvSpPr>
        <p:spPr bwMode="auto">
          <a:xfrm>
            <a:off x="5808662" y="984250"/>
            <a:ext cx="4763" cy="0"/>
          </a:xfrm>
          <a:custGeom>
            <a:avLst/>
            <a:gdLst>
              <a:gd name="T0" fmla="*/ 1 w 1"/>
              <a:gd name="T1" fmla="*/ 1 w 1"/>
              <a:gd name="T2" fmla="*/ 0 w 1"/>
              <a:gd name="T3" fmla="*/ 0 w 1"/>
              <a:gd name="T4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2" name="Oval 12"/>
          <p:cNvSpPr>
            <a:spLocks noChangeArrowheads="1"/>
          </p:cNvSpPr>
          <p:nvPr userDrawn="1"/>
        </p:nvSpPr>
        <p:spPr bwMode="auto">
          <a:xfrm>
            <a:off x="5868988" y="1108075"/>
            <a:ext cx="1588" cy="1587"/>
          </a:xfrm>
          <a:prstGeom prst="ellipse">
            <a:avLst/>
          </a:pr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3" name="Oval 13"/>
          <p:cNvSpPr>
            <a:spLocks noChangeArrowheads="1"/>
          </p:cNvSpPr>
          <p:nvPr userDrawn="1"/>
        </p:nvSpPr>
        <p:spPr bwMode="auto">
          <a:xfrm>
            <a:off x="-63501" y="993775"/>
            <a:ext cx="1588" cy="1587"/>
          </a:xfrm>
          <a:prstGeom prst="ellipse">
            <a:avLst/>
          </a:pr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CAC5DE-8AE9-4F21-8D59-0824DD2081F7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2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7" name="Image 16" descr="Logo_SIG_Q.emf">
            <a:extLst>
              <a:ext uri="{FF2B5EF4-FFF2-40B4-BE49-F238E27FC236}">
                <a16:creationId xmlns:a16="http://schemas.microsoft.com/office/drawing/2014/main" id="{CEBC7DBF-6CED-4CAD-AB98-BDF2E0B463D5}"/>
              </a:ext>
            </a:extLst>
          </p:cNvPr>
          <p:cNvPicPr preferRelativeResize="0">
            <a:picLocks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ED728F9C-4199-4F20-83E3-C4D7DD4BA34B}"/>
              </a:ext>
            </a:extLst>
          </p:cNvPr>
          <p:cNvSpPr txBox="1">
            <a:spLocks/>
          </p:cNvSpPr>
          <p:nvPr userDrawn="1"/>
        </p:nvSpPr>
        <p:spPr>
          <a:xfrm>
            <a:off x="-24680" y="129149"/>
            <a:ext cx="364806" cy="71395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23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</a:lstStyle>
          <a:p>
            <a:pPr marL="342900" indent="-342900" fontAlgn="auto">
              <a:spcAft>
                <a:spcPts val="0"/>
              </a:spcAft>
              <a:buClr>
                <a:schemeClr val="accent1"/>
              </a:buClr>
              <a:buFont typeface="Signature" pitchFamily="50" charset="0"/>
              <a:buChar char="◗"/>
            </a:pPr>
            <a:r>
              <a:rPr lang="fr-CH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107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 ftr="0" dt="0"/>
  <p:txStyles>
    <p:titleStyle>
      <a:lvl1pPr algn="l" defTabSz="914239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1pPr>
    </p:titleStyle>
    <p:bodyStyle>
      <a:lvl1pPr marL="269875" indent="-269875" algn="l" defTabSz="914239" rtl="0" eaLnBrk="1" latinLnBrk="0" hangingPunct="1">
        <a:spcBef>
          <a:spcPct val="20000"/>
        </a:spcBef>
        <a:buClr>
          <a:srgbClr val="F6D424"/>
        </a:buClr>
        <a:buSzPct val="100000"/>
        <a:buFont typeface="Signature" pitchFamily="50" charset="0"/>
        <a:buChar char=""/>
        <a:defRPr sz="1800" b="1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1pPr>
      <a:lvl2pPr marL="557213" indent="-285750" algn="l" defTabSz="914239" rtl="0" eaLnBrk="1" latinLnBrk="0" hangingPunct="1">
        <a:spcBef>
          <a:spcPct val="20000"/>
        </a:spcBef>
        <a:buClr>
          <a:srgbClr val="F6D424"/>
        </a:buClr>
        <a:buSzPct val="100000"/>
        <a:buFont typeface="Signature" pitchFamily="50" charset="0"/>
        <a:buChar char="○"/>
        <a:defRPr sz="1600" b="1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2pPr>
      <a:lvl3pPr marL="827088" indent="-285750" algn="l" defTabSz="914239" rtl="0" eaLnBrk="1" latinLnBrk="0" hangingPunct="1">
        <a:spcBef>
          <a:spcPct val="20000"/>
        </a:spcBef>
        <a:buClr>
          <a:schemeClr val="accent1"/>
        </a:buClr>
        <a:buSzPct val="100000"/>
        <a:buFont typeface="Signature" pitchFamily="50" charset="0"/>
        <a:buChar char="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3pPr>
      <a:lvl4pPr marL="1092200" indent="-285750" algn="l" defTabSz="914239" rtl="0" eaLnBrk="1" latinLnBrk="0" hangingPunct="1">
        <a:spcBef>
          <a:spcPct val="20000"/>
        </a:spcBef>
        <a:buClr>
          <a:srgbClr val="F29400"/>
        </a:buClr>
        <a:buSzPct val="100000"/>
        <a:buFont typeface="Signature" pitchFamily="50" charset="0"/>
        <a:buChar char="○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4pPr>
      <a:lvl5pPr marL="1363662" indent="-285750" algn="l" defTabSz="914239" rtl="0" eaLnBrk="1" latinLnBrk="0" hangingPunct="1">
        <a:spcBef>
          <a:spcPct val="20000"/>
        </a:spcBef>
        <a:buClr>
          <a:srgbClr val="F29400"/>
        </a:buClr>
        <a:buSzPct val="100000"/>
        <a:buFont typeface="Signature" pitchFamily="50" charset="0"/>
        <a:buChar char="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0126" y="1093788"/>
            <a:ext cx="11583757" cy="49298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ajouter le contenu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0126" y="348370"/>
            <a:ext cx="11588522" cy="27551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ajouter le titre de la page</a:t>
            </a:r>
            <a:endParaRPr lang="fr-CH" dirty="0"/>
          </a:p>
        </p:txBody>
      </p:sp>
      <p:sp>
        <p:nvSpPr>
          <p:cNvPr id="19" name="Freeform 9"/>
          <p:cNvSpPr>
            <a:spLocks/>
          </p:cNvSpPr>
          <p:nvPr userDrawn="1"/>
        </p:nvSpPr>
        <p:spPr bwMode="auto">
          <a:xfrm>
            <a:off x="11682413" y="1093788"/>
            <a:ext cx="4763" cy="4762"/>
          </a:xfrm>
          <a:custGeom>
            <a:avLst/>
            <a:gdLst>
              <a:gd name="T0" fmla="*/ 0 w 1"/>
              <a:gd name="T1" fmla="*/ 0 h 1"/>
              <a:gd name="T2" fmla="*/ 1 w 1"/>
              <a:gd name="T3" fmla="*/ 1 h 1"/>
              <a:gd name="T4" fmla="*/ 1 w 1"/>
              <a:gd name="T5" fmla="*/ 0 h 1"/>
              <a:gd name="T6" fmla="*/ 1 w 1"/>
              <a:gd name="T7" fmla="*/ 0 h 1"/>
              <a:gd name="T8" fmla="*/ 0 w 1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1" name="Freeform 11"/>
          <p:cNvSpPr>
            <a:spLocks/>
          </p:cNvSpPr>
          <p:nvPr userDrawn="1"/>
        </p:nvSpPr>
        <p:spPr bwMode="auto">
          <a:xfrm>
            <a:off x="5808662" y="984250"/>
            <a:ext cx="4763" cy="0"/>
          </a:xfrm>
          <a:custGeom>
            <a:avLst/>
            <a:gdLst>
              <a:gd name="T0" fmla="*/ 1 w 1"/>
              <a:gd name="T1" fmla="*/ 1 w 1"/>
              <a:gd name="T2" fmla="*/ 0 w 1"/>
              <a:gd name="T3" fmla="*/ 0 w 1"/>
              <a:gd name="T4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2" name="Oval 12"/>
          <p:cNvSpPr>
            <a:spLocks noChangeArrowheads="1"/>
          </p:cNvSpPr>
          <p:nvPr userDrawn="1"/>
        </p:nvSpPr>
        <p:spPr bwMode="auto">
          <a:xfrm>
            <a:off x="5868988" y="1108075"/>
            <a:ext cx="1588" cy="1587"/>
          </a:xfrm>
          <a:prstGeom prst="ellipse">
            <a:avLst/>
          </a:pr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3" name="Oval 13"/>
          <p:cNvSpPr>
            <a:spLocks noChangeArrowheads="1"/>
          </p:cNvSpPr>
          <p:nvPr userDrawn="1"/>
        </p:nvSpPr>
        <p:spPr bwMode="auto">
          <a:xfrm>
            <a:off x="-63501" y="993775"/>
            <a:ext cx="1588" cy="1587"/>
          </a:xfrm>
          <a:prstGeom prst="ellipse">
            <a:avLst/>
          </a:pr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CAC5DE-8AE9-4F21-8D59-0824DD2081F7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2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7" name="Image 16" descr="Logo_SIG_Q.emf">
            <a:extLst>
              <a:ext uri="{FF2B5EF4-FFF2-40B4-BE49-F238E27FC236}">
                <a16:creationId xmlns:a16="http://schemas.microsoft.com/office/drawing/2014/main" id="{CEBC7DBF-6CED-4CAD-AB98-BDF2E0B463D5}"/>
              </a:ext>
            </a:extLst>
          </p:cNvPr>
          <p:cNvPicPr preferRelativeResize="0">
            <a:picLocks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ED728F9C-4199-4F20-83E3-C4D7DD4BA34B}"/>
              </a:ext>
            </a:extLst>
          </p:cNvPr>
          <p:cNvSpPr txBox="1">
            <a:spLocks/>
          </p:cNvSpPr>
          <p:nvPr userDrawn="1"/>
        </p:nvSpPr>
        <p:spPr>
          <a:xfrm>
            <a:off x="-24680" y="129149"/>
            <a:ext cx="364806" cy="71395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23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</a:lstStyle>
          <a:p>
            <a:pPr marL="342900" indent="-342900" fontAlgn="auto">
              <a:spcAft>
                <a:spcPts val="0"/>
              </a:spcAft>
              <a:buClr>
                <a:schemeClr val="accent1"/>
              </a:buClr>
              <a:buFont typeface="Signature" pitchFamily="50" charset="0"/>
              <a:buChar char="◗"/>
            </a:pPr>
            <a:r>
              <a:rPr lang="fr-CH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668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914239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1pPr>
    </p:titleStyle>
    <p:bodyStyle>
      <a:lvl1pPr marL="269875" indent="-269875" algn="l" defTabSz="914239" rtl="0" eaLnBrk="1" latinLnBrk="0" hangingPunct="1">
        <a:spcBef>
          <a:spcPct val="20000"/>
        </a:spcBef>
        <a:buClr>
          <a:srgbClr val="F6D424"/>
        </a:buClr>
        <a:buSzPct val="100000"/>
        <a:buFont typeface="Signature" pitchFamily="50" charset="0"/>
        <a:buChar char=""/>
        <a:defRPr sz="1800" b="1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1pPr>
      <a:lvl2pPr marL="557213" indent="-285750" algn="l" defTabSz="914239" rtl="0" eaLnBrk="1" latinLnBrk="0" hangingPunct="1">
        <a:spcBef>
          <a:spcPct val="20000"/>
        </a:spcBef>
        <a:buClr>
          <a:srgbClr val="F6D424"/>
        </a:buClr>
        <a:buSzPct val="100000"/>
        <a:buFont typeface="Signature" pitchFamily="50" charset="0"/>
        <a:buChar char="○"/>
        <a:defRPr sz="1600" b="1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2pPr>
      <a:lvl3pPr marL="827088" indent="-285750" algn="l" defTabSz="914239" rtl="0" eaLnBrk="1" latinLnBrk="0" hangingPunct="1">
        <a:spcBef>
          <a:spcPct val="20000"/>
        </a:spcBef>
        <a:buClr>
          <a:schemeClr val="accent1"/>
        </a:buClr>
        <a:buSzPct val="100000"/>
        <a:buFont typeface="Signature" pitchFamily="50" charset="0"/>
        <a:buChar char="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3pPr>
      <a:lvl4pPr marL="1092200" indent="-285750" algn="l" defTabSz="914239" rtl="0" eaLnBrk="1" latinLnBrk="0" hangingPunct="1">
        <a:spcBef>
          <a:spcPct val="20000"/>
        </a:spcBef>
        <a:buClr>
          <a:srgbClr val="F29400"/>
        </a:buClr>
        <a:buSzPct val="100000"/>
        <a:buFont typeface="Signature" pitchFamily="50" charset="0"/>
        <a:buChar char="○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4pPr>
      <a:lvl5pPr marL="1363662" indent="-285750" algn="l" defTabSz="914239" rtl="0" eaLnBrk="1" latinLnBrk="0" hangingPunct="1">
        <a:spcBef>
          <a:spcPct val="20000"/>
        </a:spcBef>
        <a:buClr>
          <a:srgbClr val="F29400"/>
        </a:buClr>
        <a:buSzPct val="100000"/>
        <a:buFont typeface="Signature" pitchFamily="50" charset="0"/>
        <a:buChar char="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0126" y="1093788"/>
            <a:ext cx="11583757" cy="49298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ajouter le contenu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0126" y="348370"/>
            <a:ext cx="11588522" cy="27551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ajouter le titre de la page</a:t>
            </a:r>
            <a:endParaRPr lang="fr-CH" dirty="0"/>
          </a:p>
        </p:txBody>
      </p:sp>
      <p:sp>
        <p:nvSpPr>
          <p:cNvPr id="19" name="Freeform 9"/>
          <p:cNvSpPr>
            <a:spLocks/>
          </p:cNvSpPr>
          <p:nvPr userDrawn="1"/>
        </p:nvSpPr>
        <p:spPr bwMode="auto">
          <a:xfrm>
            <a:off x="11682413" y="1093788"/>
            <a:ext cx="4763" cy="4762"/>
          </a:xfrm>
          <a:custGeom>
            <a:avLst/>
            <a:gdLst>
              <a:gd name="T0" fmla="*/ 0 w 1"/>
              <a:gd name="T1" fmla="*/ 0 h 1"/>
              <a:gd name="T2" fmla="*/ 1 w 1"/>
              <a:gd name="T3" fmla="*/ 1 h 1"/>
              <a:gd name="T4" fmla="*/ 1 w 1"/>
              <a:gd name="T5" fmla="*/ 0 h 1"/>
              <a:gd name="T6" fmla="*/ 1 w 1"/>
              <a:gd name="T7" fmla="*/ 0 h 1"/>
              <a:gd name="T8" fmla="*/ 0 w 1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1" name="Freeform 11"/>
          <p:cNvSpPr>
            <a:spLocks/>
          </p:cNvSpPr>
          <p:nvPr userDrawn="1"/>
        </p:nvSpPr>
        <p:spPr bwMode="auto">
          <a:xfrm>
            <a:off x="5808662" y="984250"/>
            <a:ext cx="4763" cy="0"/>
          </a:xfrm>
          <a:custGeom>
            <a:avLst/>
            <a:gdLst>
              <a:gd name="T0" fmla="*/ 1 w 1"/>
              <a:gd name="T1" fmla="*/ 1 w 1"/>
              <a:gd name="T2" fmla="*/ 0 w 1"/>
              <a:gd name="T3" fmla="*/ 0 w 1"/>
              <a:gd name="T4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2" name="Oval 12"/>
          <p:cNvSpPr>
            <a:spLocks noChangeArrowheads="1"/>
          </p:cNvSpPr>
          <p:nvPr userDrawn="1"/>
        </p:nvSpPr>
        <p:spPr bwMode="auto">
          <a:xfrm>
            <a:off x="5868988" y="1108075"/>
            <a:ext cx="1588" cy="1587"/>
          </a:xfrm>
          <a:prstGeom prst="ellipse">
            <a:avLst/>
          </a:pr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3" name="Oval 13"/>
          <p:cNvSpPr>
            <a:spLocks noChangeArrowheads="1"/>
          </p:cNvSpPr>
          <p:nvPr userDrawn="1"/>
        </p:nvSpPr>
        <p:spPr bwMode="auto">
          <a:xfrm>
            <a:off x="-63501" y="993775"/>
            <a:ext cx="1588" cy="1587"/>
          </a:xfrm>
          <a:prstGeom prst="ellipse">
            <a:avLst/>
          </a:pr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CAC5DE-8AE9-4F21-8D59-0824DD2081F7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2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7" name="Image 16" descr="Logo_SIG_Q.emf">
            <a:extLst>
              <a:ext uri="{FF2B5EF4-FFF2-40B4-BE49-F238E27FC236}">
                <a16:creationId xmlns:a16="http://schemas.microsoft.com/office/drawing/2014/main" id="{CEBC7DBF-6CED-4CAD-AB98-BDF2E0B463D5}"/>
              </a:ext>
            </a:extLst>
          </p:cNvPr>
          <p:cNvPicPr preferRelativeResize="0">
            <a:picLocks/>
          </p:cNvPicPr>
          <p:nvPr userDrawn="1"/>
        </p:nvPicPr>
        <p:blipFill>
          <a:blip r:embed="rId34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ED728F9C-4199-4F20-83E3-C4D7DD4BA34B}"/>
              </a:ext>
            </a:extLst>
          </p:cNvPr>
          <p:cNvSpPr txBox="1">
            <a:spLocks/>
          </p:cNvSpPr>
          <p:nvPr userDrawn="1"/>
        </p:nvSpPr>
        <p:spPr>
          <a:xfrm>
            <a:off x="-24680" y="129149"/>
            <a:ext cx="364806" cy="71395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23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</a:lstStyle>
          <a:p>
            <a:pPr marL="342900" indent="-342900" fontAlgn="auto">
              <a:spcAft>
                <a:spcPts val="0"/>
              </a:spcAft>
              <a:buClr>
                <a:schemeClr val="accent1"/>
              </a:buClr>
              <a:buFont typeface="Signature" pitchFamily="50" charset="0"/>
              <a:buChar char="◗"/>
            </a:pPr>
            <a:r>
              <a:rPr lang="fr-CH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26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</p:sldLayoutIdLst>
  <p:hf hdr="0" ftr="0" dt="0"/>
  <p:txStyles>
    <p:titleStyle>
      <a:lvl1pPr algn="l" defTabSz="914239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1pPr>
    </p:titleStyle>
    <p:bodyStyle>
      <a:lvl1pPr marL="269875" indent="-269875" algn="l" defTabSz="914239" rtl="0" eaLnBrk="1" latinLnBrk="0" hangingPunct="1">
        <a:spcBef>
          <a:spcPct val="20000"/>
        </a:spcBef>
        <a:buClr>
          <a:srgbClr val="F6D424"/>
        </a:buClr>
        <a:buSzPct val="100000"/>
        <a:buFont typeface="Signature" pitchFamily="50" charset="0"/>
        <a:buChar char=""/>
        <a:defRPr sz="1800" b="1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1pPr>
      <a:lvl2pPr marL="557213" indent="-285750" algn="l" defTabSz="914239" rtl="0" eaLnBrk="1" latinLnBrk="0" hangingPunct="1">
        <a:spcBef>
          <a:spcPct val="20000"/>
        </a:spcBef>
        <a:buClr>
          <a:srgbClr val="F6D424"/>
        </a:buClr>
        <a:buSzPct val="100000"/>
        <a:buFont typeface="Signature" pitchFamily="50" charset="0"/>
        <a:buChar char="○"/>
        <a:defRPr sz="1600" b="1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2pPr>
      <a:lvl3pPr marL="827088" indent="-285750" algn="l" defTabSz="914239" rtl="0" eaLnBrk="1" latinLnBrk="0" hangingPunct="1">
        <a:spcBef>
          <a:spcPct val="20000"/>
        </a:spcBef>
        <a:buClr>
          <a:schemeClr val="accent1"/>
        </a:buClr>
        <a:buSzPct val="100000"/>
        <a:buFont typeface="Signature" pitchFamily="50" charset="0"/>
        <a:buChar char="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3pPr>
      <a:lvl4pPr marL="1092200" indent="-285750" algn="l" defTabSz="914239" rtl="0" eaLnBrk="1" latinLnBrk="0" hangingPunct="1">
        <a:spcBef>
          <a:spcPct val="20000"/>
        </a:spcBef>
        <a:buClr>
          <a:srgbClr val="F29400"/>
        </a:buClr>
        <a:buSzPct val="100000"/>
        <a:buFont typeface="Signature" pitchFamily="50" charset="0"/>
        <a:buChar char="○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4pPr>
      <a:lvl5pPr marL="1363662" indent="-285750" algn="l" defTabSz="914239" rtl="0" eaLnBrk="1" latinLnBrk="0" hangingPunct="1">
        <a:spcBef>
          <a:spcPct val="20000"/>
        </a:spcBef>
        <a:buClr>
          <a:srgbClr val="F29400"/>
        </a:buClr>
        <a:buSzPct val="100000"/>
        <a:buFont typeface="Signature" pitchFamily="50" charset="0"/>
        <a:buChar char="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0126" y="1093788"/>
            <a:ext cx="11583757" cy="49298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ajouter le contenu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0126" y="348370"/>
            <a:ext cx="11588522" cy="27551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ajouter le titre de la page</a:t>
            </a:r>
            <a:endParaRPr lang="fr-CH" dirty="0"/>
          </a:p>
        </p:txBody>
      </p:sp>
      <p:sp>
        <p:nvSpPr>
          <p:cNvPr id="19" name="Freeform 9"/>
          <p:cNvSpPr>
            <a:spLocks/>
          </p:cNvSpPr>
          <p:nvPr userDrawn="1"/>
        </p:nvSpPr>
        <p:spPr bwMode="auto">
          <a:xfrm>
            <a:off x="11682413" y="1093788"/>
            <a:ext cx="4763" cy="4762"/>
          </a:xfrm>
          <a:custGeom>
            <a:avLst/>
            <a:gdLst>
              <a:gd name="T0" fmla="*/ 0 w 1"/>
              <a:gd name="T1" fmla="*/ 0 h 1"/>
              <a:gd name="T2" fmla="*/ 1 w 1"/>
              <a:gd name="T3" fmla="*/ 1 h 1"/>
              <a:gd name="T4" fmla="*/ 1 w 1"/>
              <a:gd name="T5" fmla="*/ 0 h 1"/>
              <a:gd name="T6" fmla="*/ 1 w 1"/>
              <a:gd name="T7" fmla="*/ 0 h 1"/>
              <a:gd name="T8" fmla="*/ 0 w 1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1" name="Freeform 11"/>
          <p:cNvSpPr>
            <a:spLocks/>
          </p:cNvSpPr>
          <p:nvPr userDrawn="1"/>
        </p:nvSpPr>
        <p:spPr bwMode="auto">
          <a:xfrm>
            <a:off x="5808662" y="984250"/>
            <a:ext cx="4763" cy="0"/>
          </a:xfrm>
          <a:custGeom>
            <a:avLst/>
            <a:gdLst>
              <a:gd name="T0" fmla="*/ 1 w 1"/>
              <a:gd name="T1" fmla="*/ 1 w 1"/>
              <a:gd name="T2" fmla="*/ 0 w 1"/>
              <a:gd name="T3" fmla="*/ 0 w 1"/>
              <a:gd name="T4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2" name="Oval 12"/>
          <p:cNvSpPr>
            <a:spLocks noChangeArrowheads="1"/>
          </p:cNvSpPr>
          <p:nvPr userDrawn="1"/>
        </p:nvSpPr>
        <p:spPr bwMode="auto">
          <a:xfrm>
            <a:off x="5868988" y="1108075"/>
            <a:ext cx="1588" cy="1587"/>
          </a:xfrm>
          <a:prstGeom prst="ellipse">
            <a:avLst/>
          </a:pr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3" name="Oval 13"/>
          <p:cNvSpPr>
            <a:spLocks noChangeArrowheads="1"/>
          </p:cNvSpPr>
          <p:nvPr userDrawn="1"/>
        </p:nvSpPr>
        <p:spPr bwMode="auto">
          <a:xfrm>
            <a:off x="-63501" y="993775"/>
            <a:ext cx="1588" cy="1587"/>
          </a:xfrm>
          <a:prstGeom prst="ellipse">
            <a:avLst/>
          </a:pr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CAC5DE-8AE9-4F21-8D59-0824DD2081F7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2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7" name="Image 16" descr="Logo_SIG_Q.emf">
            <a:extLst>
              <a:ext uri="{FF2B5EF4-FFF2-40B4-BE49-F238E27FC236}">
                <a16:creationId xmlns:a16="http://schemas.microsoft.com/office/drawing/2014/main" id="{CEBC7DBF-6CED-4CAD-AB98-BDF2E0B463D5}"/>
              </a:ext>
            </a:extLst>
          </p:cNvPr>
          <p:cNvPicPr preferRelativeResize="0">
            <a:picLocks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ED728F9C-4199-4F20-83E3-C4D7DD4BA34B}"/>
              </a:ext>
            </a:extLst>
          </p:cNvPr>
          <p:cNvSpPr txBox="1">
            <a:spLocks/>
          </p:cNvSpPr>
          <p:nvPr userDrawn="1"/>
        </p:nvSpPr>
        <p:spPr>
          <a:xfrm>
            <a:off x="-24680" y="129149"/>
            <a:ext cx="364806" cy="71395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23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</a:lstStyle>
          <a:p>
            <a:pPr marL="342900" indent="-342900" fontAlgn="auto">
              <a:spcAft>
                <a:spcPts val="0"/>
              </a:spcAft>
              <a:buClr>
                <a:schemeClr val="accent1"/>
              </a:buClr>
              <a:buFont typeface="Signature" pitchFamily="50" charset="0"/>
              <a:buChar char="◗"/>
            </a:pPr>
            <a:r>
              <a:rPr lang="fr-CH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973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ftr="0" dt="0"/>
  <p:txStyles>
    <p:titleStyle>
      <a:lvl1pPr algn="l" defTabSz="914239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1pPr>
    </p:titleStyle>
    <p:bodyStyle>
      <a:lvl1pPr marL="269875" indent="-269875" algn="l" defTabSz="914239" rtl="0" eaLnBrk="1" latinLnBrk="0" hangingPunct="1">
        <a:spcBef>
          <a:spcPct val="20000"/>
        </a:spcBef>
        <a:buClr>
          <a:schemeClr val="accent1"/>
        </a:buClr>
        <a:buSzPct val="100000"/>
        <a:buFont typeface="Signature" pitchFamily="50" charset="0"/>
        <a:buChar char=""/>
        <a:defRPr sz="1800" b="1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1pPr>
      <a:lvl2pPr marL="557213" indent="-285750" algn="l" defTabSz="914239" rtl="0" eaLnBrk="1" latinLnBrk="0" hangingPunct="1">
        <a:spcBef>
          <a:spcPct val="20000"/>
        </a:spcBef>
        <a:buClr>
          <a:schemeClr val="accent1"/>
        </a:buClr>
        <a:buSzPct val="100000"/>
        <a:buFont typeface="Signature" pitchFamily="50" charset="0"/>
        <a:buChar char="○"/>
        <a:defRPr sz="1600" b="1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2pPr>
      <a:lvl3pPr marL="827088" indent="-285750" algn="l" defTabSz="914239" rtl="0" eaLnBrk="1" latinLnBrk="0" hangingPunct="1">
        <a:spcBef>
          <a:spcPct val="20000"/>
        </a:spcBef>
        <a:buClr>
          <a:schemeClr val="accent1"/>
        </a:buClr>
        <a:buSzPct val="100000"/>
        <a:buFont typeface="Signature" pitchFamily="50" charset="0"/>
        <a:buChar char="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3pPr>
      <a:lvl4pPr marL="1092200" indent="-285750" algn="l" defTabSz="914239" rtl="0" eaLnBrk="1" latinLnBrk="0" hangingPunct="1">
        <a:spcBef>
          <a:spcPct val="20000"/>
        </a:spcBef>
        <a:buClr>
          <a:schemeClr val="accent1"/>
        </a:buClr>
        <a:buSzPct val="100000"/>
        <a:buFont typeface="Signature" pitchFamily="50" charset="0"/>
        <a:buChar char="○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4pPr>
      <a:lvl5pPr marL="1363662" indent="-285750" algn="l" defTabSz="914239" rtl="0" eaLnBrk="1" latinLnBrk="0" hangingPunct="1">
        <a:spcBef>
          <a:spcPct val="20000"/>
        </a:spcBef>
        <a:buClr>
          <a:schemeClr val="accent1"/>
        </a:buClr>
        <a:buSzPct val="100000"/>
        <a:buFont typeface="Signature" pitchFamily="50" charset="0"/>
        <a:buChar char="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0126" y="1093788"/>
            <a:ext cx="11583757" cy="49298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ajouter le contenu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0126" y="348370"/>
            <a:ext cx="11588522" cy="27551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ajouter le titre de la page</a:t>
            </a:r>
            <a:endParaRPr lang="fr-CH" dirty="0"/>
          </a:p>
        </p:txBody>
      </p:sp>
      <p:sp>
        <p:nvSpPr>
          <p:cNvPr id="19" name="Freeform 9"/>
          <p:cNvSpPr>
            <a:spLocks/>
          </p:cNvSpPr>
          <p:nvPr userDrawn="1"/>
        </p:nvSpPr>
        <p:spPr bwMode="auto">
          <a:xfrm>
            <a:off x="11682413" y="1093788"/>
            <a:ext cx="4763" cy="4762"/>
          </a:xfrm>
          <a:custGeom>
            <a:avLst/>
            <a:gdLst>
              <a:gd name="T0" fmla="*/ 0 w 1"/>
              <a:gd name="T1" fmla="*/ 0 h 1"/>
              <a:gd name="T2" fmla="*/ 1 w 1"/>
              <a:gd name="T3" fmla="*/ 1 h 1"/>
              <a:gd name="T4" fmla="*/ 1 w 1"/>
              <a:gd name="T5" fmla="*/ 0 h 1"/>
              <a:gd name="T6" fmla="*/ 1 w 1"/>
              <a:gd name="T7" fmla="*/ 0 h 1"/>
              <a:gd name="T8" fmla="*/ 0 w 1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1" name="Freeform 11"/>
          <p:cNvSpPr>
            <a:spLocks/>
          </p:cNvSpPr>
          <p:nvPr userDrawn="1"/>
        </p:nvSpPr>
        <p:spPr bwMode="auto">
          <a:xfrm>
            <a:off x="5808662" y="984250"/>
            <a:ext cx="4763" cy="0"/>
          </a:xfrm>
          <a:custGeom>
            <a:avLst/>
            <a:gdLst>
              <a:gd name="T0" fmla="*/ 1 w 1"/>
              <a:gd name="T1" fmla="*/ 1 w 1"/>
              <a:gd name="T2" fmla="*/ 0 w 1"/>
              <a:gd name="T3" fmla="*/ 0 w 1"/>
              <a:gd name="T4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2" name="Oval 12"/>
          <p:cNvSpPr>
            <a:spLocks noChangeArrowheads="1"/>
          </p:cNvSpPr>
          <p:nvPr userDrawn="1"/>
        </p:nvSpPr>
        <p:spPr bwMode="auto">
          <a:xfrm>
            <a:off x="5868988" y="1108075"/>
            <a:ext cx="1588" cy="1587"/>
          </a:xfrm>
          <a:prstGeom prst="ellipse">
            <a:avLst/>
          </a:pr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3" name="Oval 13"/>
          <p:cNvSpPr>
            <a:spLocks noChangeArrowheads="1"/>
          </p:cNvSpPr>
          <p:nvPr userDrawn="1"/>
        </p:nvSpPr>
        <p:spPr bwMode="auto">
          <a:xfrm>
            <a:off x="-63501" y="993775"/>
            <a:ext cx="1588" cy="1587"/>
          </a:xfrm>
          <a:prstGeom prst="ellipse">
            <a:avLst/>
          </a:pr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CAC5DE-8AE9-4F21-8D59-0824DD2081F7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2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7" name="Image 16" descr="Logo_SIG_Q.emf">
            <a:extLst>
              <a:ext uri="{FF2B5EF4-FFF2-40B4-BE49-F238E27FC236}">
                <a16:creationId xmlns:a16="http://schemas.microsoft.com/office/drawing/2014/main" id="{CEBC7DBF-6CED-4CAD-AB98-BDF2E0B463D5}"/>
              </a:ext>
            </a:extLst>
          </p:cNvPr>
          <p:cNvPicPr preferRelativeResize="0">
            <a:picLocks/>
          </p:cNvPicPr>
          <p:nvPr userDrawn="1"/>
        </p:nvPicPr>
        <p:blipFill>
          <a:blip r:embed="rId34" cstate="print"/>
          <a:stretch>
            <a:fillRect/>
          </a:stretch>
        </p:blipFill>
        <p:spPr>
          <a:xfrm>
            <a:off x="11376718" y="6048000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ED728F9C-4199-4F20-83E3-C4D7DD4BA34B}"/>
              </a:ext>
            </a:extLst>
          </p:cNvPr>
          <p:cNvSpPr txBox="1">
            <a:spLocks/>
          </p:cNvSpPr>
          <p:nvPr userDrawn="1"/>
        </p:nvSpPr>
        <p:spPr>
          <a:xfrm>
            <a:off x="-24680" y="129149"/>
            <a:ext cx="364806" cy="71395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23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</a:lstStyle>
          <a:p>
            <a:pPr marL="342900" indent="-342900" fontAlgn="auto">
              <a:spcAft>
                <a:spcPts val="0"/>
              </a:spcAft>
              <a:buClr>
                <a:schemeClr val="accent1"/>
              </a:buClr>
              <a:buFont typeface="Signature" pitchFamily="50" charset="0"/>
              <a:buChar char="◗"/>
            </a:pPr>
            <a:r>
              <a:rPr lang="fr-CH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619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  <p:sldLayoutId id="2147483761" r:id="rId30"/>
    <p:sldLayoutId id="2147483762" r:id="rId31"/>
    <p:sldLayoutId id="2147483763" r:id="rId32"/>
  </p:sldLayoutIdLst>
  <p:hf hdr="0" ftr="0" dt="0"/>
  <p:txStyles>
    <p:titleStyle>
      <a:lvl1pPr algn="l" defTabSz="914239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1pPr>
    </p:titleStyle>
    <p:bodyStyle>
      <a:lvl1pPr marL="269875" indent="-269875" algn="l" defTabSz="914239" rtl="0" eaLnBrk="1" latinLnBrk="0" hangingPunct="1">
        <a:spcBef>
          <a:spcPct val="20000"/>
        </a:spcBef>
        <a:buClr>
          <a:srgbClr val="F6D424"/>
        </a:buClr>
        <a:buSzPct val="100000"/>
        <a:buFont typeface="Signature" pitchFamily="50" charset="0"/>
        <a:buChar char=""/>
        <a:defRPr sz="1800" b="1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1pPr>
      <a:lvl2pPr marL="557213" indent="-285750" algn="l" defTabSz="914239" rtl="0" eaLnBrk="1" latinLnBrk="0" hangingPunct="1">
        <a:spcBef>
          <a:spcPct val="20000"/>
        </a:spcBef>
        <a:buClr>
          <a:srgbClr val="F6D424"/>
        </a:buClr>
        <a:buSzPct val="100000"/>
        <a:buFont typeface="Signature" pitchFamily="50" charset="0"/>
        <a:buChar char="○"/>
        <a:defRPr sz="1600" b="1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2pPr>
      <a:lvl3pPr marL="827088" indent="-285750" algn="l" defTabSz="914239" rtl="0" eaLnBrk="1" latinLnBrk="0" hangingPunct="1">
        <a:spcBef>
          <a:spcPct val="20000"/>
        </a:spcBef>
        <a:buClr>
          <a:schemeClr val="accent1"/>
        </a:buClr>
        <a:buSzPct val="100000"/>
        <a:buFont typeface="Signature" pitchFamily="50" charset="0"/>
        <a:buChar char="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3pPr>
      <a:lvl4pPr marL="1092200" indent="-285750" algn="l" defTabSz="914239" rtl="0" eaLnBrk="1" latinLnBrk="0" hangingPunct="1">
        <a:spcBef>
          <a:spcPct val="20000"/>
        </a:spcBef>
        <a:buClr>
          <a:srgbClr val="F29400"/>
        </a:buClr>
        <a:buSzPct val="100000"/>
        <a:buFont typeface="Signature" pitchFamily="50" charset="0"/>
        <a:buChar char="○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4pPr>
      <a:lvl5pPr marL="1363662" indent="-285750" algn="l" defTabSz="914239" rtl="0" eaLnBrk="1" latinLnBrk="0" hangingPunct="1">
        <a:spcBef>
          <a:spcPct val="20000"/>
        </a:spcBef>
        <a:buClr>
          <a:srgbClr val="F29400"/>
        </a:buClr>
        <a:buSzPct val="100000"/>
        <a:buFont typeface="Signature" pitchFamily="50" charset="0"/>
        <a:buChar char="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0126" y="1093788"/>
            <a:ext cx="11583757" cy="49298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Cliquez pour ajouter le contenu texte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0126" y="348370"/>
            <a:ext cx="11588522" cy="27551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Cliquez pour ajouter le titre de la page</a:t>
            </a:r>
            <a:endParaRPr lang="fr-CH"/>
          </a:p>
        </p:txBody>
      </p:sp>
      <p:sp>
        <p:nvSpPr>
          <p:cNvPr id="19" name="Freeform 9"/>
          <p:cNvSpPr>
            <a:spLocks/>
          </p:cNvSpPr>
          <p:nvPr userDrawn="1"/>
        </p:nvSpPr>
        <p:spPr bwMode="auto">
          <a:xfrm>
            <a:off x="11682413" y="1093788"/>
            <a:ext cx="4763" cy="4762"/>
          </a:xfrm>
          <a:custGeom>
            <a:avLst/>
            <a:gdLst>
              <a:gd name="T0" fmla="*/ 0 w 1"/>
              <a:gd name="T1" fmla="*/ 0 h 1"/>
              <a:gd name="T2" fmla="*/ 1 w 1"/>
              <a:gd name="T3" fmla="*/ 1 h 1"/>
              <a:gd name="T4" fmla="*/ 1 w 1"/>
              <a:gd name="T5" fmla="*/ 0 h 1"/>
              <a:gd name="T6" fmla="*/ 1 w 1"/>
              <a:gd name="T7" fmla="*/ 0 h 1"/>
              <a:gd name="T8" fmla="*/ 0 w 1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1" name="Freeform 11"/>
          <p:cNvSpPr>
            <a:spLocks/>
          </p:cNvSpPr>
          <p:nvPr userDrawn="1"/>
        </p:nvSpPr>
        <p:spPr bwMode="auto">
          <a:xfrm>
            <a:off x="5808662" y="984250"/>
            <a:ext cx="4763" cy="0"/>
          </a:xfrm>
          <a:custGeom>
            <a:avLst/>
            <a:gdLst>
              <a:gd name="T0" fmla="*/ 1 w 1"/>
              <a:gd name="T1" fmla="*/ 1 w 1"/>
              <a:gd name="T2" fmla="*/ 0 w 1"/>
              <a:gd name="T3" fmla="*/ 0 w 1"/>
              <a:gd name="T4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2" name="Oval 12"/>
          <p:cNvSpPr>
            <a:spLocks noChangeArrowheads="1"/>
          </p:cNvSpPr>
          <p:nvPr userDrawn="1"/>
        </p:nvSpPr>
        <p:spPr bwMode="auto">
          <a:xfrm>
            <a:off x="5868988" y="1108075"/>
            <a:ext cx="1588" cy="1587"/>
          </a:xfrm>
          <a:prstGeom prst="ellipse">
            <a:avLst/>
          </a:pr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3" name="Oval 13"/>
          <p:cNvSpPr>
            <a:spLocks noChangeArrowheads="1"/>
          </p:cNvSpPr>
          <p:nvPr userDrawn="1"/>
        </p:nvSpPr>
        <p:spPr bwMode="auto">
          <a:xfrm>
            <a:off x="-63501" y="993775"/>
            <a:ext cx="1588" cy="1587"/>
          </a:xfrm>
          <a:prstGeom prst="ellipse">
            <a:avLst/>
          </a:prstGeom>
          <a:solidFill>
            <a:srgbClr val="B9A6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CAC5DE-8AE9-4F21-8D59-0824DD2081F7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2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Image 11" descr="Une image contenant texte, piscine à balles&#10;&#10;Description générée automatiquement">
            <a:extLst>
              <a:ext uri="{FF2B5EF4-FFF2-40B4-BE49-F238E27FC236}">
                <a16:creationId xmlns:a16="http://schemas.microsoft.com/office/drawing/2014/main" id="{095048B6-EF6F-4925-97C9-7E4805A080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718" y="6048000"/>
            <a:ext cx="1260000" cy="54000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7ADDEE1-4614-40ED-818C-68D1B6A90F29}"/>
              </a:ext>
            </a:extLst>
          </p:cNvPr>
          <p:cNvSpPr/>
          <p:nvPr userDrawn="1"/>
        </p:nvSpPr>
        <p:spPr>
          <a:xfrm>
            <a:off x="-222493" y="293289"/>
            <a:ext cx="444985" cy="444985"/>
          </a:xfrm>
          <a:prstGeom prst="ellipse">
            <a:avLst/>
          </a:prstGeom>
          <a:solidFill>
            <a:srgbClr val="50A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9726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hf hdr="0" ftr="0" dt="0"/>
  <p:txStyles>
    <p:titleStyle>
      <a:lvl1pPr algn="l" defTabSz="914239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1pPr>
    </p:titleStyle>
    <p:bodyStyle>
      <a:lvl1pPr marL="269875" indent="-269875" algn="l" defTabSz="914239" rtl="0" eaLnBrk="1" latinLnBrk="0" hangingPunct="1">
        <a:spcBef>
          <a:spcPct val="20000"/>
        </a:spcBef>
        <a:buClr>
          <a:schemeClr val="accent1"/>
        </a:buClr>
        <a:buSzPct val="100000"/>
        <a:buFont typeface="Signature" pitchFamily="50" charset="0"/>
        <a:buChar char=""/>
        <a:defRPr sz="1800" b="1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1pPr>
      <a:lvl2pPr marL="557213" indent="-285750" algn="l" defTabSz="914239" rtl="0" eaLnBrk="1" latinLnBrk="0" hangingPunct="1">
        <a:spcBef>
          <a:spcPct val="20000"/>
        </a:spcBef>
        <a:buClr>
          <a:schemeClr val="accent1"/>
        </a:buClr>
        <a:buSzPct val="100000"/>
        <a:buFont typeface="Signature" pitchFamily="50" charset="0"/>
        <a:buChar char="○"/>
        <a:defRPr sz="1600" b="1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2pPr>
      <a:lvl3pPr marL="827088" indent="-285750" algn="l" defTabSz="914239" rtl="0" eaLnBrk="1" latinLnBrk="0" hangingPunct="1">
        <a:spcBef>
          <a:spcPct val="20000"/>
        </a:spcBef>
        <a:buClr>
          <a:schemeClr val="accent1"/>
        </a:buClr>
        <a:buSzPct val="100000"/>
        <a:buFont typeface="Signature" pitchFamily="50" charset="0"/>
        <a:buChar char="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3pPr>
      <a:lvl4pPr marL="1092200" indent="-285750" algn="l" defTabSz="914239" rtl="0" eaLnBrk="1" latinLnBrk="0" hangingPunct="1">
        <a:spcBef>
          <a:spcPct val="20000"/>
        </a:spcBef>
        <a:buClr>
          <a:schemeClr val="accent1"/>
        </a:buClr>
        <a:buSzPct val="100000"/>
        <a:buFont typeface="Signature" pitchFamily="50" charset="0"/>
        <a:buChar char="○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4pPr>
      <a:lvl5pPr marL="1363662" indent="-285750" algn="l" defTabSz="914239" rtl="0" eaLnBrk="1" latinLnBrk="0" hangingPunct="1">
        <a:spcBef>
          <a:spcPct val="20000"/>
        </a:spcBef>
        <a:buClr>
          <a:schemeClr val="accent1"/>
        </a:buClr>
        <a:buSzPct val="100000"/>
        <a:buFont typeface="Signature" pitchFamily="50" charset="0"/>
        <a:buChar char=""/>
        <a:defRPr sz="1400" b="0" kern="1200">
          <a:solidFill>
            <a:schemeClr val="tx1"/>
          </a:solidFill>
          <a:latin typeface="Signature" pitchFamily="50" charset="0"/>
          <a:ea typeface="Signature" pitchFamily="50" charset="0"/>
          <a:cs typeface="Arial" pitchFamily="34" charset="0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choulex.ch/wp-content/uploads/2023/05/714_-20230517_PDCOM-Choulex_Adaptation-du-projet_BIS.pdf" TargetMode="External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Relationship Id="rId5" Type="http://schemas.openxmlformats.org/officeDocument/2006/relationships/hyperlink" Target="https://ww2.sig-ge.ch/collectivites/offres-energies/solaire/solariis_communaute" TargetMode="Externa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0.png"/><Relationship Id="rId4" Type="http://schemas.openxmlformats.org/officeDocument/2006/relationships/image" Target="../media/image43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emf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hyperlink" Target="https://ww2.sig-ge.ch/entreprises/optimisation-energetique-et-environnementale/outil_auto_diagnostic_sig_eco21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ergie2050.ch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hyperlink" Target="https://ge-energie.ch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.ch/subventions-electromobilite/electrification-parkings-habitation-collectiv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ilgeneve.ch/legis/data/rsg_l2_40.ht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hyperlink" Target="https://www.francsenergie.ch/fr" TargetMode="External"/><Relationship Id="rId4" Type="http://schemas.openxmlformats.org/officeDocument/2006/relationships/hyperlink" Target="https://view.officeapps.live.com/op/view.aspx?src=https%3A%2F%2Fwww.ge.ch%2Fdocument%2F11739%2Ftelecharger&amp;wdOrigin=BROWSELINK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C353235-5C07-A40B-6894-CA6AE53B7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844" y="-558263"/>
            <a:ext cx="5400600" cy="1976581"/>
          </a:xfrm>
        </p:spPr>
        <p:txBody>
          <a:bodyPr/>
          <a:lstStyle/>
          <a:p>
            <a:br>
              <a:rPr lang="fr-CH" b="1" dirty="0"/>
            </a:br>
            <a:br>
              <a:rPr lang="fr-CH" b="1" dirty="0"/>
            </a:br>
            <a:r>
              <a:rPr lang="fr-CH" b="1" dirty="0"/>
              <a:t>Bilan </a:t>
            </a:r>
            <a:br>
              <a:rPr lang="fr-CH" b="1" dirty="0"/>
            </a:br>
            <a:r>
              <a:rPr lang="fr-CH" b="1" dirty="0"/>
              <a:t>&amp; Perspectives</a:t>
            </a:r>
            <a:br>
              <a:rPr lang="fr-CH" dirty="0"/>
            </a:br>
            <a:br>
              <a:rPr lang="fr-CH" sz="3200" b="1" dirty="0"/>
            </a:br>
            <a:endParaRPr lang="fr-CH" b="1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9DE0639E-DBFC-C622-2990-3A7E635F1C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1844" y="2278351"/>
            <a:ext cx="5400600" cy="1150649"/>
          </a:xfrm>
        </p:spPr>
        <p:txBody>
          <a:bodyPr/>
          <a:lstStyle/>
          <a:p>
            <a:r>
              <a:rPr lang="fr-CH" sz="1800" dirty="0"/>
              <a:t>Engagez la transformation de votre parc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12D75321-FAD4-02C6-924D-0E5A10FF1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Thierry Boichat</a:t>
            </a:r>
          </a:p>
          <a:p>
            <a:r>
              <a:rPr lang="fr-CH" dirty="0"/>
              <a:t>28 février 2024</a:t>
            </a:r>
          </a:p>
        </p:txBody>
      </p:sp>
      <p:pic>
        <p:nvPicPr>
          <p:cNvPr id="15" name="Picture 4" descr="La Ville de Genève souhaite accueillir la COP31 en 2026 - rts.ch - Genève">
            <a:extLst>
              <a:ext uri="{FF2B5EF4-FFF2-40B4-BE49-F238E27FC236}">
                <a16:creationId xmlns:a16="http://schemas.microsoft.com/office/drawing/2014/main" id="{FED2BFD9-1E6B-DA7E-2E02-07E1DD922D3E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 bwMode="auto">
          <a:xfrm>
            <a:off x="6480613" y="302732"/>
            <a:ext cx="4562882" cy="45628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5A5CD55-683A-3C91-8F80-B7AD8E998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428" y="2848624"/>
            <a:ext cx="1877391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35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>
            <a:extLst>
              <a:ext uri="{FF2B5EF4-FFF2-40B4-BE49-F238E27FC236}">
                <a16:creationId xmlns:a16="http://schemas.microsoft.com/office/drawing/2014/main" id="{C6041754-B40F-4535-9CF0-C3129EFAB1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18060"/>
          <a:stretch/>
        </p:blipFill>
        <p:spPr>
          <a:xfrm>
            <a:off x="839416" y="1281444"/>
            <a:ext cx="4255778" cy="4255778"/>
          </a:xfrm>
          <a:prstGeom prst="ellipse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32CC35A3-2A66-49D8-8EEC-FD49E56308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141" t="26444" r="38229" b="26589"/>
          <a:stretch/>
        </p:blipFill>
        <p:spPr>
          <a:xfrm>
            <a:off x="773452" y="1213089"/>
            <a:ext cx="2209968" cy="4392488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7571D36-958B-7E65-1E3A-ECD8AD2BE9B4}"/>
              </a:ext>
            </a:extLst>
          </p:cNvPr>
          <p:cNvSpPr txBox="1">
            <a:spLocks/>
          </p:cNvSpPr>
          <p:nvPr/>
        </p:nvSpPr>
        <p:spPr>
          <a:xfrm>
            <a:off x="702733" y="1825625"/>
            <a:ext cx="6685826" cy="4351338"/>
          </a:xfrm>
          <a:prstGeom prst="rect">
            <a:avLst/>
          </a:prstGeom>
        </p:spPr>
        <p:txBody>
          <a:bodyPr numCol="1" spcCol="720000">
            <a:noAutofit/>
          </a:bodyPr>
          <a:lstStyle>
            <a:lvl1pPr marL="269875" indent="-269875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"/>
              <a:defRPr sz="18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fr-CH" sz="1400" dirty="0">
              <a:solidFill>
                <a:srgbClr val="606060"/>
              </a:solidFill>
              <a:latin typeface="Helvetica" pitchFamily="2" charset="0"/>
            </a:endParaRPr>
          </a:p>
          <a:p>
            <a:pPr marL="0" indent="0">
              <a:lnSpc>
                <a:spcPct val="120000"/>
              </a:lnSpc>
              <a:buFont typeface="Signature" pitchFamily="50" charset="0"/>
              <a:buNone/>
            </a:pPr>
            <a:endParaRPr lang="fr-CH" sz="1400" dirty="0">
              <a:solidFill>
                <a:srgbClr val="606060"/>
              </a:solidFill>
              <a:latin typeface="Helvetica" pitchFamily="2" charset="0"/>
            </a:endParaRPr>
          </a:p>
          <a:p>
            <a:pPr marL="0" indent="0">
              <a:lnSpc>
                <a:spcPct val="120000"/>
              </a:lnSpc>
              <a:buFont typeface="Signature" pitchFamily="50" charset="0"/>
              <a:buNone/>
            </a:pPr>
            <a:endParaRPr lang="fr-CH" sz="1400" dirty="0">
              <a:solidFill>
                <a:srgbClr val="606060"/>
              </a:solidFill>
              <a:latin typeface="Helvetica" pitchFamily="2" charset="0"/>
            </a:endParaRPr>
          </a:p>
          <a:p>
            <a:pPr>
              <a:lnSpc>
                <a:spcPct val="120000"/>
              </a:lnSpc>
              <a:buClr>
                <a:srgbClr val="1C9A93"/>
              </a:buClr>
              <a:buFont typeface="Wingdings" pitchFamily="2" charset="2"/>
              <a:buChar char="§"/>
            </a:pPr>
            <a:endParaRPr lang="fr-CH" sz="1400" dirty="0">
              <a:solidFill>
                <a:srgbClr val="606060"/>
              </a:solidFill>
              <a:latin typeface="Helvetica" pitchFamily="2" charset="0"/>
            </a:endParaRP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406E6FD2-75B9-B591-BEE5-643A7EA5A2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4599" y="545235"/>
            <a:ext cx="6444049" cy="557655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ClrTx/>
              <a:buNone/>
              <a:defRPr/>
            </a:pPr>
            <a:r>
              <a:rPr lang="fr-CH" sz="1600">
                <a:latin typeface="Signature"/>
                <a:cs typeface="Arial"/>
              </a:rPr>
              <a:t>Une stratégie énergétique et climatique communale déclinée en            3 axes:</a:t>
            </a:r>
          </a:p>
          <a:p>
            <a:pPr marL="0" indent="0">
              <a:lnSpc>
                <a:spcPct val="150000"/>
              </a:lnSpc>
              <a:buClrTx/>
              <a:buNone/>
              <a:defRPr/>
            </a:pPr>
            <a:endParaRPr lang="fr-CH" sz="200" b="0" dirty="0">
              <a:solidFill>
                <a:srgbClr val="FF0000"/>
              </a:solidFill>
              <a:latin typeface="Signature"/>
              <a:cs typeface="Arial"/>
            </a:endParaRPr>
          </a:p>
          <a:p>
            <a:pPr marL="342900" indent="-342900">
              <a:lnSpc>
                <a:spcPct val="150000"/>
              </a:lnSpc>
              <a:buClrTx/>
              <a:buAutoNum type="circleNumDbPlain"/>
              <a:defRPr/>
            </a:pPr>
            <a:r>
              <a:rPr kumimoji="0" lang="fr-CH" sz="160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/>
                <a:cs typeface="Arial"/>
              </a:rPr>
              <a:t>Moins consommer (F-14) : </a:t>
            </a:r>
            <a:r>
              <a:rPr lang="fr-CH" sz="1600" b="0" dirty="0">
                <a:solidFill>
                  <a:srgbClr val="000000"/>
                </a:solidFill>
                <a:latin typeface="Signature"/>
                <a:cs typeface="Arial"/>
              </a:rPr>
              <a:t>Atteindre l’objectif de rénovation de 2.5%/an et d’abaissement de l’IDC à 450 MJ/m2an d’ici 2030.</a:t>
            </a:r>
            <a:endParaRPr lang="fr-CH" sz="1400" b="0" dirty="0">
              <a:solidFill>
                <a:srgbClr val="000000"/>
              </a:solidFill>
              <a:latin typeface="Signature"/>
              <a:cs typeface="Arial"/>
            </a:endParaRPr>
          </a:p>
          <a:p>
            <a:pPr marL="342900" indent="-342900">
              <a:lnSpc>
                <a:spcPct val="150000"/>
              </a:lnSpc>
              <a:buClrTx/>
              <a:buAutoNum type="circleNumDbPlain"/>
              <a:defRPr/>
            </a:pPr>
            <a:r>
              <a:rPr lang="fr-CH" sz="1600" u="sng" dirty="0">
                <a:solidFill>
                  <a:srgbClr val="000000"/>
                </a:solidFill>
                <a:latin typeface="Signature"/>
                <a:cs typeface="Arial"/>
              </a:rPr>
              <a:t>Mieux consommer (F-15) </a:t>
            </a:r>
            <a:r>
              <a:rPr lang="fr-CH" sz="1600" dirty="0">
                <a:solidFill>
                  <a:srgbClr val="000000"/>
                </a:solidFill>
                <a:latin typeface="Signature"/>
                <a:cs typeface="Arial"/>
              </a:rPr>
              <a:t>: </a:t>
            </a:r>
            <a:r>
              <a:rPr lang="fr-CH" sz="1600" b="0" dirty="0">
                <a:solidFill>
                  <a:srgbClr val="000000"/>
                </a:solidFill>
                <a:latin typeface="Signature"/>
                <a:cs typeface="Arial"/>
              </a:rPr>
              <a:t>Augmenter la part d’énergie renouvelable locale (solaire, géothermie, aérothermie, bois, …)            des bâtiments en optant pour des systèmes décentralisés ou centralisés lorsque possible.</a:t>
            </a:r>
          </a:p>
          <a:p>
            <a:pPr marL="342900" indent="-342900">
              <a:lnSpc>
                <a:spcPct val="150000"/>
              </a:lnSpc>
              <a:buClrTx/>
              <a:buAutoNum type="circleNumDbPlain"/>
              <a:defRPr/>
            </a:pPr>
            <a:r>
              <a:rPr lang="fr-CH" sz="1600" u="sng" dirty="0">
                <a:solidFill>
                  <a:srgbClr val="000000"/>
                </a:solidFill>
                <a:latin typeface="Signature"/>
                <a:cs typeface="Arial"/>
              </a:rPr>
              <a:t>Bas carbone (F-16): </a:t>
            </a:r>
            <a:r>
              <a:rPr lang="fr-CH" sz="1600" b="0" dirty="0">
                <a:solidFill>
                  <a:srgbClr val="000000"/>
                </a:solidFill>
                <a:latin typeface="Signature"/>
                <a:cs typeface="Arial"/>
              </a:rPr>
              <a:t>Promouvoir le développement « bas carbone» pour les biens de consommation, la mobilité et la construction:</a:t>
            </a:r>
          </a:p>
          <a:p>
            <a:pPr marL="573088" lvl="1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fr-CH" sz="1200" b="0" dirty="0">
                <a:solidFill>
                  <a:schemeClr val="tx2">
                    <a:lumMod val="75000"/>
                  </a:schemeClr>
                </a:solidFill>
                <a:latin typeface="Signature"/>
                <a:cs typeface="Arial"/>
              </a:rPr>
              <a:t>Favoriser un mode de consommation responsable au sein de l’Administration                   communale (réemploi, achats locaux, …)</a:t>
            </a:r>
          </a:p>
          <a:p>
            <a:pPr marL="573088" lvl="1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fr-CH" sz="1200" b="0" dirty="0">
                <a:solidFill>
                  <a:schemeClr val="tx2">
                    <a:lumMod val="75000"/>
                  </a:schemeClr>
                </a:solidFill>
                <a:latin typeface="Signature"/>
                <a:cs typeface="Arial"/>
              </a:rPr>
              <a:t>Favoriser l’économie circulaire des déchets organiques à Genève</a:t>
            </a:r>
          </a:p>
          <a:p>
            <a:pPr marL="573088" lvl="1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fr-CH" sz="1200" b="0" dirty="0">
                <a:solidFill>
                  <a:schemeClr val="tx2">
                    <a:lumMod val="75000"/>
                  </a:schemeClr>
                </a:solidFill>
                <a:latin typeface="Signature"/>
                <a:cs typeface="Arial"/>
              </a:rPr>
              <a:t>Encourager une mobilité et une construction bas carbone.</a:t>
            </a:r>
          </a:p>
          <a:p>
            <a:pPr marL="573088" lvl="1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fr-CH" sz="1200" b="0" dirty="0">
                <a:solidFill>
                  <a:schemeClr val="tx2">
                    <a:lumMod val="75000"/>
                  </a:schemeClr>
                </a:solidFill>
                <a:latin typeface="Signature"/>
                <a:cs typeface="Arial"/>
              </a:rPr>
              <a:t>Maintien de l’îlot de fraîcheur de Choulex pour la biodiversité et la santé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686B4278-D9EF-74F2-DC75-437B87A70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Votre stratégie, vos objectifs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1B48CDA-8C44-B5D0-C969-5E3741BB5058}"/>
              </a:ext>
            </a:extLst>
          </p:cNvPr>
          <p:cNvSpPr txBox="1"/>
          <p:nvPr/>
        </p:nvSpPr>
        <p:spPr>
          <a:xfrm>
            <a:off x="339724" y="6076553"/>
            <a:ext cx="1195705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000" i="1" dirty="0">
                <a:latin typeface="Calibri" panose="020F0502020204030204" pitchFamily="34" charset="0"/>
                <a:ea typeface="Calibri" panose="020F0502020204030204" pitchFamily="34" charset="0"/>
              </a:rPr>
              <a:t>Source</a:t>
            </a:r>
            <a:r>
              <a:rPr lang="fr-CH" sz="1000" i="1" dirty="0"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: </a:t>
            </a:r>
            <a:r>
              <a:rPr lang="fr-CH" sz="1000" i="1" dirty="0" err="1"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PDCom</a:t>
            </a:r>
            <a:r>
              <a:rPr lang="fr-CH" sz="1000" i="1" dirty="0"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 </a:t>
            </a:r>
            <a:r>
              <a:rPr lang="fr-CH" sz="1000" i="1" dirty="0" err="1"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Choulex</a:t>
            </a:r>
            <a:endParaRPr lang="fr-CH" sz="1000" b="1" i="1" baseline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052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815A2-38F4-44DD-9BCD-40F5316D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Votre parc communal en quelques chiffres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AC3150-A9A8-40C3-859B-2DB3C58505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Patrimoine communal et Fondations (sources SITG et communale)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62C620-44C6-465C-B5E3-1B82120608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r-CH" sz="3200" dirty="0"/>
              <a:t>26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FADB04B-8C03-487D-A375-379920B55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CH" dirty="0"/>
              <a:t>Bâtiments (EGID)</a:t>
            </a:r>
          </a:p>
          <a:p>
            <a:r>
              <a:rPr lang="fr-CH" dirty="0"/>
              <a:t>19 pour les fondations</a:t>
            </a:r>
          </a:p>
          <a:p>
            <a:r>
              <a:rPr lang="fr-CH" dirty="0"/>
              <a:t>7 pour le patrimoine communal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6ADDDB8-0F6F-4712-92D6-656DA9F186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fr-CH" sz="3200" dirty="0"/>
              <a:t>83%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8BB7568-1A8D-4DD8-9CC9-5B9B74438D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CH" dirty="0"/>
              <a:t>Part consommation </a:t>
            </a:r>
          </a:p>
          <a:p>
            <a:r>
              <a:rPr lang="fr-CH" dirty="0"/>
              <a:t>Fossile (Gaz et Mazout)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D98A431-9A30-49C0-9FD3-A573B85B9C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fr-CH" sz="3200" dirty="0"/>
              <a:t>2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AEF873F-B289-4398-A8B8-0818C4B58B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CH" dirty="0"/>
              <a:t>Chaudière </a:t>
            </a:r>
          </a:p>
          <a:p>
            <a:r>
              <a:rPr lang="fr-CH" dirty="0"/>
              <a:t>&gt; 2000</a:t>
            </a:r>
          </a:p>
          <a:p>
            <a:endParaRPr lang="fr-CH" dirty="0"/>
          </a:p>
          <a:p>
            <a:endParaRPr lang="fr-CH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D1BC2F4-B16C-48F8-AC22-352A71A506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CH" sz="3200" dirty="0"/>
              <a:t>85%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A4D04B45-ACCA-4967-80A5-E73D384130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H" dirty="0"/>
              <a:t>IDC &lt; 450</a:t>
            </a:r>
          </a:p>
          <a:p>
            <a:endParaRPr lang="fr-CH" dirty="0"/>
          </a:p>
          <a:p>
            <a:endParaRPr lang="fr-CH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5404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5A47B4C-4EDC-E68A-1636-0F4C6C152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/>
              <a:t>Votre parc communal en quelques chiffres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518B8D-D53E-59FC-6B0D-8C71B35EE7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Répartition des bâtiments du patrimoine communal et fondations communales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4C0391B-3ABD-FE27-432C-E1CAADE13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863" y="1630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31D1F0F-CF15-7371-EF89-7730F4406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312397"/>
              </p:ext>
            </p:extLst>
          </p:nvPr>
        </p:nvGraphicFramePr>
        <p:xfrm>
          <a:off x="778994" y="2142024"/>
          <a:ext cx="3973246" cy="550291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2392471">
                  <a:extLst>
                    <a:ext uri="{9D8B030D-6E8A-4147-A177-3AD203B41FA5}">
                      <a16:colId xmlns:a16="http://schemas.microsoft.com/office/drawing/2014/main" val="1219458833"/>
                    </a:ext>
                  </a:extLst>
                </a:gridCol>
                <a:gridCol w="1580775">
                  <a:extLst>
                    <a:ext uri="{9D8B030D-6E8A-4147-A177-3AD203B41FA5}">
                      <a16:colId xmlns:a16="http://schemas.microsoft.com/office/drawing/2014/main" val="930962972"/>
                    </a:ext>
                  </a:extLst>
                </a:gridCol>
              </a:tblGrid>
              <a:tr h="550291">
                <a:tc>
                  <a:txBody>
                    <a:bodyPr/>
                    <a:lstStyle/>
                    <a:p>
                      <a:pPr algn="l" fontAlgn="base"/>
                      <a:r>
                        <a:rPr lang="fr-CH" sz="1200" b="1" dirty="0">
                          <a:solidFill>
                            <a:srgbClr val="000000"/>
                          </a:solidFill>
                          <a:effectLst/>
                        </a:rPr>
                        <a:t>Bâtiment d’activités </a:t>
                      </a:r>
                      <a:endParaRPr lang="fr-CH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fr-CH" sz="1400" b="0" i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6933174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624A33C-C7EE-F796-97EB-434FF93DAD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982818"/>
              </p:ext>
            </p:extLst>
          </p:nvPr>
        </p:nvGraphicFramePr>
        <p:xfrm>
          <a:off x="772220" y="2855673"/>
          <a:ext cx="3973246" cy="550291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2409821">
                  <a:extLst>
                    <a:ext uri="{9D8B030D-6E8A-4147-A177-3AD203B41FA5}">
                      <a16:colId xmlns:a16="http://schemas.microsoft.com/office/drawing/2014/main" val="2896100069"/>
                    </a:ext>
                  </a:extLst>
                </a:gridCol>
                <a:gridCol w="1563425">
                  <a:extLst>
                    <a:ext uri="{9D8B030D-6E8A-4147-A177-3AD203B41FA5}">
                      <a16:colId xmlns:a16="http://schemas.microsoft.com/office/drawing/2014/main" val="2645014903"/>
                    </a:ext>
                  </a:extLst>
                </a:gridCol>
              </a:tblGrid>
              <a:tr h="550291">
                <a:tc>
                  <a:txBody>
                    <a:bodyPr/>
                    <a:lstStyle/>
                    <a:p>
                      <a:pPr algn="l" fontAlgn="base"/>
                      <a:r>
                        <a:rPr lang="fr-CH" sz="1200" b="1" dirty="0">
                          <a:solidFill>
                            <a:srgbClr val="000000"/>
                          </a:solidFill>
                          <a:effectLst/>
                        </a:rPr>
                        <a:t>Equipements collectifs</a:t>
                      </a:r>
                      <a:endParaRPr lang="fr-CH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fr-CH" sz="1400" b="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fr-CH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7164215"/>
                  </a:ext>
                </a:extLst>
              </a:tr>
            </a:tbl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2959A9E7-3993-012C-597E-40AEED895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14074"/>
              </p:ext>
            </p:extLst>
          </p:nvPr>
        </p:nvGraphicFramePr>
        <p:xfrm>
          <a:off x="778994" y="3569322"/>
          <a:ext cx="3973246" cy="550291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2392471">
                  <a:extLst>
                    <a:ext uri="{9D8B030D-6E8A-4147-A177-3AD203B41FA5}">
                      <a16:colId xmlns:a16="http://schemas.microsoft.com/office/drawing/2014/main" val="3737855091"/>
                    </a:ext>
                  </a:extLst>
                </a:gridCol>
                <a:gridCol w="1580775">
                  <a:extLst>
                    <a:ext uri="{9D8B030D-6E8A-4147-A177-3AD203B41FA5}">
                      <a16:colId xmlns:a16="http://schemas.microsoft.com/office/drawing/2014/main" val="489498707"/>
                    </a:ext>
                  </a:extLst>
                </a:gridCol>
              </a:tblGrid>
              <a:tr h="550291">
                <a:tc>
                  <a:txBody>
                    <a:bodyPr/>
                    <a:lstStyle/>
                    <a:p>
                      <a:pPr algn="l" fontAlgn="base"/>
                      <a:r>
                        <a:rPr lang="fr-CH" sz="1200" b="1" kern="1200" dirty="0">
                          <a:solidFill>
                            <a:srgbClr val="000000"/>
                          </a:solidFill>
                          <a:effectLst/>
                        </a:rPr>
                        <a:t>Bâtiments mixtes</a:t>
                      </a:r>
                      <a:endParaRPr lang="fr-CH" sz="1200" b="1" i="0" kern="1200" dirty="0">
                        <a:solidFill>
                          <a:srgbClr val="000000"/>
                        </a:solidFill>
                        <a:effectLst/>
                        <a:latin typeface="Signature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fr-CH" sz="1400" b="0" i="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6066150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1649E626-C77B-F07B-7C58-D5F613934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618888"/>
              </p:ext>
            </p:extLst>
          </p:nvPr>
        </p:nvGraphicFramePr>
        <p:xfrm>
          <a:off x="772220" y="4282971"/>
          <a:ext cx="3973246" cy="550291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2409821">
                  <a:extLst>
                    <a:ext uri="{9D8B030D-6E8A-4147-A177-3AD203B41FA5}">
                      <a16:colId xmlns:a16="http://schemas.microsoft.com/office/drawing/2014/main" val="61438193"/>
                    </a:ext>
                  </a:extLst>
                </a:gridCol>
                <a:gridCol w="1563425">
                  <a:extLst>
                    <a:ext uri="{9D8B030D-6E8A-4147-A177-3AD203B41FA5}">
                      <a16:colId xmlns:a16="http://schemas.microsoft.com/office/drawing/2014/main" val="2604142575"/>
                    </a:ext>
                  </a:extLst>
                </a:gridCol>
              </a:tblGrid>
              <a:tr h="550291">
                <a:tc>
                  <a:txBody>
                    <a:bodyPr/>
                    <a:lstStyle/>
                    <a:p>
                      <a:pPr algn="l" fontAlgn="base"/>
                      <a:r>
                        <a:rPr lang="fr-CH" sz="1200" b="1" dirty="0">
                          <a:solidFill>
                            <a:srgbClr val="000000"/>
                          </a:solidFill>
                          <a:effectLst/>
                        </a:rPr>
                        <a:t>Bâtiment d’habitation</a:t>
                      </a:r>
                      <a:endParaRPr lang="fr-CH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fr-CH" sz="1400" b="0" dirty="0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fr-CH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9231195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351F6FC-2030-17F2-B686-C11C50A751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851563"/>
              </p:ext>
            </p:extLst>
          </p:nvPr>
        </p:nvGraphicFramePr>
        <p:xfrm>
          <a:off x="772220" y="4996619"/>
          <a:ext cx="3973246" cy="550291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2399938">
                  <a:extLst>
                    <a:ext uri="{9D8B030D-6E8A-4147-A177-3AD203B41FA5}">
                      <a16:colId xmlns:a16="http://schemas.microsoft.com/office/drawing/2014/main" val="236186529"/>
                    </a:ext>
                  </a:extLst>
                </a:gridCol>
                <a:gridCol w="1573308">
                  <a:extLst>
                    <a:ext uri="{9D8B030D-6E8A-4147-A177-3AD203B41FA5}">
                      <a16:colId xmlns:a16="http://schemas.microsoft.com/office/drawing/2014/main" val="563052498"/>
                    </a:ext>
                  </a:extLst>
                </a:gridCol>
              </a:tblGrid>
              <a:tr h="550291">
                <a:tc>
                  <a:txBody>
                    <a:bodyPr/>
                    <a:lstStyle/>
                    <a:p>
                      <a:pPr algn="l" fontAlgn="base"/>
                      <a:r>
                        <a:rPr lang="fr-CH" sz="1200" b="1" dirty="0">
                          <a:solidFill>
                            <a:srgbClr val="000000"/>
                          </a:solidFill>
                          <a:effectLst/>
                        </a:rPr>
                        <a:t>Autres bâtiments</a:t>
                      </a:r>
                      <a:endParaRPr lang="fr-CH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fr-CH" sz="1400" b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fr-CH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19776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89A9BA22-B51F-B2F5-0F10-E2D04BC952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323169"/>
              </p:ext>
            </p:extLst>
          </p:nvPr>
        </p:nvGraphicFramePr>
        <p:xfrm>
          <a:off x="6775127" y="2142024"/>
          <a:ext cx="3973246" cy="550291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2422661">
                  <a:extLst>
                    <a:ext uri="{9D8B030D-6E8A-4147-A177-3AD203B41FA5}">
                      <a16:colId xmlns:a16="http://schemas.microsoft.com/office/drawing/2014/main" val="1219458833"/>
                    </a:ext>
                  </a:extLst>
                </a:gridCol>
                <a:gridCol w="1550585">
                  <a:extLst>
                    <a:ext uri="{9D8B030D-6E8A-4147-A177-3AD203B41FA5}">
                      <a16:colId xmlns:a16="http://schemas.microsoft.com/office/drawing/2014/main" val="930962972"/>
                    </a:ext>
                  </a:extLst>
                </a:gridCol>
              </a:tblGrid>
              <a:tr h="550291">
                <a:tc>
                  <a:txBody>
                    <a:bodyPr/>
                    <a:lstStyle/>
                    <a:p>
                      <a:pPr algn="ctr"/>
                      <a:r>
                        <a:rPr lang="fr-CH" sz="1200" b="1" dirty="0">
                          <a:solidFill>
                            <a:schemeClr val="tx1"/>
                          </a:solidFill>
                        </a:rPr>
                        <a:t>IDC &gt; 800</a:t>
                      </a:r>
                    </a:p>
                    <a:p>
                      <a:pPr algn="ctr"/>
                      <a:r>
                        <a:rPr lang="fr-CH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CH" sz="1000" dirty="0">
                          <a:solidFill>
                            <a:schemeClr val="tx1"/>
                          </a:solidFill>
                        </a:rPr>
                        <a:t>MJ/m</a:t>
                      </a:r>
                      <a:r>
                        <a:rPr lang="fr-CH" sz="1000" baseline="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fr-CH" sz="1000" dirty="0">
                          <a:solidFill>
                            <a:schemeClr val="tx1"/>
                          </a:solidFill>
                        </a:rPr>
                        <a:t>.an</a:t>
                      </a:r>
                      <a:endParaRPr lang="fr-CH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419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fr-CH" sz="1400" b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fr-CH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6933174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0F76F782-F4F6-02E1-E08E-C3FB1B548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50286"/>
              </p:ext>
            </p:extLst>
          </p:nvPr>
        </p:nvGraphicFramePr>
        <p:xfrm>
          <a:off x="6768353" y="2854338"/>
          <a:ext cx="3973246" cy="550291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2411506">
                  <a:extLst>
                    <a:ext uri="{9D8B030D-6E8A-4147-A177-3AD203B41FA5}">
                      <a16:colId xmlns:a16="http://schemas.microsoft.com/office/drawing/2014/main" val="2896100069"/>
                    </a:ext>
                  </a:extLst>
                </a:gridCol>
                <a:gridCol w="1561740">
                  <a:extLst>
                    <a:ext uri="{9D8B030D-6E8A-4147-A177-3AD203B41FA5}">
                      <a16:colId xmlns:a16="http://schemas.microsoft.com/office/drawing/2014/main" val="2645014903"/>
                    </a:ext>
                  </a:extLst>
                </a:gridCol>
              </a:tblGrid>
              <a:tr h="550291">
                <a:tc>
                  <a:txBody>
                    <a:bodyPr/>
                    <a:lstStyle/>
                    <a:p>
                      <a:pPr algn="ctr"/>
                      <a:r>
                        <a:rPr lang="fr-CH" sz="1200" b="1" dirty="0">
                          <a:solidFill>
                            <a:schemeClr val="tx1"/>
                          </a:solidFill>
                        </a:rPr>
                        <a:t>IDC de 651 à 800 </a:t>
                      </a:r>
                    </a:p>
                    <a:p>
                      <a:pPr algn="ctr"/>
                      <a:r>
                        <a:rPr lang="fr-CH" sz="900" dirty="0">
                          <a:solidFill>
                            <a:schemeClr val="tx1"/>
                          </a:solidFill>
                        </a:rPr>
                        <a:t>MJ/ m</a:t>
                      </a:r>
                      <a:r>
                        <a:rPr lang="fr-CH" sz="900" baseline="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fr-CH" sz="900" dirty="0">
                          <a:solidFill>
                            <a:schemeClr val="tx1"/>
                          </a:solidFill>
                        </a:rPr>
                        <a:t>.an</a:t>
                      </a:r>
                    </a:p>
                  </a:txBody>
                  <a:tcPr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fr-CH" sz="1400" b="0" i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7164215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D2C7FA4F-514C-04D3-EA84-558BE16CBE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156526"/>
              </p:ext>
            </p:extLst>
          </p:nvPr>
        </p:nvGraphicFramePr>
        <p:xfrm>
          <a:off x="6775127" y="3566652"/>
          <a:ext cx="3973246" cy="550291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2377838">
                  <a:extLst>
                    <a:ext uri="{9D8B030D-6E8A-4147-A177-3AD203B41FA5}">
                      <a16:colId xmlns:a16="http://schemas.microsoft.com/office/drawing/2014/main" val="3737855091"/>
                    </a:ext>
                  </a:extLst>
                </a:gridCol>
                <a:gridCol w="1595408">
                  <a:extLst>
                    <a:ext uri="{9D8B030D-6E8A-4147-A177-3AD203B41FA5}">
                      <a16:colId xmlns:a16="http://schemas.microsoft.com/office/drawing/2014/main" val="489498707"/>
                    </a:ext>
                  </a:extLst>
                </a:gridCol>
              </a:tblGrid>
              <a:tr h="550291">
                <a:tc>
                  <a:txBody>
                    <a:bodyPr/>
                    <a:lstStyle/>
                    <a:p>
                      <a:pPr algn="ctr"/>
                      <a:r>
                        <a:rPr lang="fr-CH" sz="1200" b="1" dirty="0">
                          <a:solidFill>
                            <a:schemeClr val="tx1"/>
                          </a:solidFill>
                        </a:rPr>
                        <a:t>IDC de 551 à 650 </a:t>
                      </a:r>
                    </a:p>
                    <a:p>
                      <a:pPr algn="ctr"/>
                      <a:r>
                        <a:rPr lang="fr-CH" sz="1000" dirty="0">
                          <a:solidFill>
                            <a:schemeClr val="tx1"/>
                          </a:solidFill>
                        </a:rPr>
                        <a:t>MJ/m</a:t>
                      </a:r>
                      <a:r>
                        <a:rPr lang="fr-CH" sz="1000" baseline="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fr-CH" sz="1000" dirty="0">
                          <a:solidFill>
                            <a:schemeClr val="tx1"/>
                          </a:solidFill>
                        </a:rPr>
                        <a:t>.an</a:t>
                      </a:r>
                    </a:p>
                  </a:txBody>
                  <a:tcPr anchor="ctr">
                    <a:solidFill>
                      <a:srgbClr val="FAB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fr-CH" sz="1400" b="0" i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6066150"/>
                  </a:ext>
                </a:extLst>
              </a:tr>
            </a:tbl>
          </a:graphicData>
        </a:graphic>
      </p:graphicFrame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8D51D42F-3210-2F83-FCFC-2D7AE7700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748560"/>
              </p:ext>
            </p:extLst>
          </p:nvPr>
        </p:nvGraphicFramePr>
        <p:xfrm>
          <a:off x="6768353" y="4278966"/>
          <a:ext cx="3973246" cy="552959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2384612">
                  <a:extLst>
                    <a:ext uri="{9D8B030D-6E8A-4147-A177-3AD203B41FA5}">
                      <a16:colId xmlns:a16="http://schemas.microsoft.com/office/drawing/2014/main" val="61438193"/>
                    </a:ext>
                  </a:extLst>
                </a:gridCol>
                <a:gridCol w="1588634">
                  <a:extLst>
                    <a:ext uri="{9D8B030D-6E8A-4147-A177-3AD203B41FA5}">
                      <a16:colId xmlns:a16="http://schemas.microsoft.com/office/drawing/2014/main" val="2604142575"/>
                    </a:ext>
                  </a:extLst>
                </a:gridCol>
              </a:tblGrid>
              <a:tr h="552959">
                <a:tc>
                  <a:txBody>
                    <a:bodyPr/>
                    <a:lstStyle/>
                    <a:p>
                      <a:pPr algn="ctr"/>
                      <a:r>
                        <a:rPr lang="fr-CH" sz="1200" b="1" dirty="0">
                          <a:solidFill>
                            <a:schemeClr val="tx1"/>
                          </a:solidFill>
                        </a:rPr>
                        <a:t>IDC de 450 à 550 </a:t>
                      </a:r>
                    </a:p>
                    <a:p>
                      <a:pPr algn="ctr"/>
                      <a:r>
                        <a:rPr lang="fr-CH" sz="1000" dirty="0">
                          <a:solidFill>
                            <a:schemeClr val="tx1"/>
                          </a:solidFill>
                        </a:rPr>
                        <a:t>MJ/m</a:t>
                      </a:r>
                      <a:r>
                        <a:rPr lang="fr-CH" sz="1000" baseline="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fr-CH" sz="1000" dirty="0">
                          <a:solidFill>
                            <a:schemeClr val="tx1"/>
                          </a:solidFill>
                        </a:rPr>
                        <a:t>.an</a:t>
                      </a:r>
                    </a:p>
                  </a:txBody>
                  <a:tcPr anchor="ctr">
                    <a:solidFill>
                      <a:srgbClr val="C1B5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fr-CH" sz="1400" b="0" i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9231195"/>
                  </a:ext>
                </a:extLst>
              </a:tr>
            </a:tbl>
          </a:graphicData>
        </a:graphic>
      </p:graphicFrame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267BDFB6-5473-A735-6909-5ECC0B035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614167"/>
              </p:ext>
            </p:extLst>
          </p:nvPr>
        </p:nvGraphicFramePr>
        <p:xfrm>
          <a:off x="6768353" y="4993950"/>
          <a:ext cx="3973246" cy="550291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2384612">
                  <a:extLst>
                    <a:ext uri="{9D8B030D-6E8A-4147-A177-3AD203B41FA5}">
                      <a16:colId xmlns:a16="http://schemas.microsoft.com/office/drawing/2014/main" val="236186529"/>
                    </a:ext>
                  </a:extLst>
                </a:gridCol>
                <a:gridCol w="1588634">
                  <a:extLst>
                    <a:ext uri="{9D8B030D-6E8A-4147-A177-3AD203B41FA5}">
                      <a16:colId xmlns:a16="http://schemas.microsoft.com/office/drawing/2014/main" val="563052498"/>
                    </a:ext>
                  </a:extLst>
                </a:gridCol>
              </a:tblGrid>
              <a:tr h="550291">
                <a:tc>
                  <a:txBody>
                    <a:bodyPr/>
                    <a:lstStyle/>
                    <a:p>
                      <a:pPr algn="ctr"/>
                      <a:r>
                        <a:rPr lang="fr-CH" sz="1200" b="1" dirty="0">
                          <a:solidFill>
                            <a:schemeClr val="tx1"/>
                          </a:solidFill>
                        </a:rPr>
                        <a:t>IDC &lt; 450 </a:t>
                      </a:r>
                    </a:p>
                    <a:p>
                      <a:pPr algn="ctr"/>
                      <a:r>
                        <a:rPr lang="fr-CH" sz="1000" dirty="0">
                          <a:solidFill>
                            <a:schemeClr val="tx1"/>
                          </a:solidFill>
                        </a:rPr>
                        <a:t>MJ/m</a:t>
                      </a:r>
                      <a:r>
                        <a:rPr lang="fr-CH" sz="1000" baseline="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fr-CH" sz="1000" dirty="0">
                          <a:solidFill>
                            <a:schemeClr val="tx1"/>
                          </a:solidFill>
                        </a:rPr>
                        <a:t>.an</a:t>
                      </a:r>
                    </a:p>
                  </a:txBody>
                  <a:tcPr anchor="ctr">
                    <a:solidFill>
                      <a:srgbClr val="66B3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fr-CH" sz="1400" b="0" i="0" dirty="0">
                          <a:solidFill>
                            <a:srgbClr val="000000"/>
                          </a:solidFill>
                          <a:effectLst/>
                        </a:rPr>
                        <a:t>22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9776"/>
                  </a:ext>
                </a:extLst>
              </a:tr>
            </a:tbl>
          </a:graphicData>
        </a:graphic>
      </p:graphicFrame>
      <p:sp>
        <p:nvSpPr>
          <p:cNvPr id="33" name="Espace réservé du contenu 1">
            <a:extLst>
              <a:ext uri="{FF2B5EF4-FFF2-40B4-BE49-F238E27FC236}">
                <a16:creationId xmlns:a16="http://schemas.microsoft.com/office/drawing/2014/main" id="{81B19B60-0B8C-F018-E25C-F25179A854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8212" y="1632251"/>
            <a:ext cx="3604436" cy="354956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fr-CH" sz="1400" dirty="0">
                <a:latin typeface="Signature"/>
                <a:cs typeface="Arial"/>
              </a:rPr>
              <a:t>Répartition des bâtiments par typologie</a:t>
            </a:r>
            <a:endParaRPr lang="fr-CH" sz="1400" dirty="0"/>
          </a:p>
        </p:txBody>
      </p:sp>
      <p:sp>
        <p:nvSpPr>
          <p:cNvPr id="34" name="Espace réservé du contenu 1">
            <a:extLst>
              <a:ext uri="{FF2B5EF4-FFF2-40B4-BE49-F238E27FC236}">
                <a16:creationId xmlns:a16="http://schemas.microsoft.com/office/drawing/2014/main" id="{88382E3A-607C-6363-6434-31168148BED7}"/>
              </a:ext>
            </a:extLst>
          </p:cNvPr>
          <p:cNvSpPr txBox="1">
            <a:spLocks/>
          </p:cNvSpPr>
          <p:nvPr/>
        </p:nvSpPr>
        <p:spPr>
          <a:xfrm>
            <a:off x="6768353" y="1632251"/>
            <a:ext cx="3980020" cy="3549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9875" indent="-269875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"/>
              <a:defRPr sz="18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400" dirty="0">
                <a:latin typeface="Signature"/>
                <a:cs typeface="Arial"/>
              </a:rPr>
              <a:t>Répartition des bâtiments par IDC 2022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2090005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FE16E41-B8AC-85E0-94F7-5D004AD5A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Vue globale </a:t>
            </a:r>
            <a:r>
              <a:rPr lang="fr-CH" dirty="0" err="1"/>
              <a:t>multifluide</a:t>
            </a:r>
            <a:r>
              <a:rPr lang="fr-CH" dirty="0"/>
              <a:t> 2022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C0656C-1C47-4F21-08DD-2AABF638DC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Consommation fluides SIG, bâtiments communaux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ED2E90A-A5EB-E10F-7485-2C3896658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10" y="1312664"/>
            <a:ext cx="6696000" cy="39931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1EB1702-0F80-ACB4-DC13-763194777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053" y="2425818"/>
            <a:ext cx="397484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50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FE16E41-B8AC-85E0-94F7-5D004AD5A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Vue globale </a:t>
            </a:r>
            <a:r>
              <a:rPr lang="fr-CH" dirty="0" err="1"/>
              <a:t>multifluide</a:t>
            </a:r>
            <a:r>
              <a:rPr lang="fr-CH" dirty="0"/>
              <a:t> 2022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C0656C-1C47-4F21-08DD-2AABF638DC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Consommation fluides SIG, bâtiments communaux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EEB4B39-705A-6B3C-E529-02FA7CD7C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528255"/>
              </p:ext>
            </p:extLst>
          </p:nvPr>
        </p:nvGraphicFramePr>
        <p:xfrm>
          <a:off x="339724" y="1093789"/>
          <a:ext cx="10132745" cy="4929184"/>
        </p:xfrm>
        <a:graphic>
          <a:graphicData uri="http://schemas.openxmlformats.org/drawingml/2006/table">
            <a:tbl>
              <a:tblPr/>
              <a:tblGrid>
                <a:gridCol w="1900353">
                  <a:extLst>
                    <a:ext uri="{9D8B030D-6E8A-4147-A177-3AD203B41FA5}">
                      <a16:colId xmlns:a16="http://schemas.microsoft.com/office/drawing/2014/main" val="2063452097"/>
                    </a:ext>
                  </a:extLst>
                </a:gridCol>
                <a:gridCol w="1235971">
                  <a:extLst>
                    <a:ext uri="{9D8B030D-6E8A-4147-A177-3AD203B41FA5}">
                      <a16:colId xmlns:a16="http://schemas.microsoft.com/office/drawing/2014/main" val="1957840387"/>
                    </a:ext>
                  </a:extLst>
                </a:gridCol>
                <a:gridCol w="1187723">
                  <a:extLst>
                    <a:ext uri="{9D8B030D-6E8A-4147-A177-3AD203B41FA5}">
                      <a16:colId xmlns:a16="http://schemas.microsoft.com/office/drawing/2014/main" val="3960534122"/>
                    </a:ext>
                  </a:extLst>
                </a:gridCol>
                <a:gridCol w="1544037">
                  <a:extLst>
                    <a:ext uri="{9D8B030D-6E8A-4147-A177-3AD203B41FA5}">
                      <a16:colId xmlns:a16="http://schemas.microsoft.com/office/drawing/2014/main" val="3154037695"/>
                    </a:ext>
                  </a:extLst>
                </a:gridCol>
                <a:gridCol w="1291648">
                  <a:extLst>
                    <a:ext uri="{9D8B030D-6E8A-4147-A177-3AD203B41FA5}">
                      <a16:colId xmlns:a16="http://schemas.microsoft.com/office/drawing/2014/main" val="612696813"/>
                    </a:ext>
                  </a:extLst>
                </a:gridCol>
                <a:gridCol w="801712">
                  <a:extLst>
                    <a:ext uri="{9D8B030D-6E8A-4147-A177-3AD203B41FA5}">
                      <a16:colId xmlns:a16="http://schemas.microsoft.com/office/drawing/2014/main" val="1319845732"/>
                    </a:ext>
                  </a:extLst>
                </a:gridCol>
                <a:gridCol w="746036">
                  <a:extLst>
                    <a:ext uri="{9D8B030D-6E8A-4147-A177-3AD203B41FA5}">
                      <a16:colId xmlns:a16="http://schemas.microsoft.com/office/drawing/2014/main" val="1344627748"/>
                    </a:ext>
                  </a:extLst>
                </a:gridCol>
                <a:gridCol w="682939">
                  <a:extLst>
                    <a:ext uri="{9D8B030D-6E8A-4147-A177-3AD203B41FA5}">
                      <a16:colId xmlns:a16="http://schemas.microsoft.com/office/drawing/2014/main" val="3808490134"/>
                    </a:ext>
                  </a:extLst>
                </a:gridCol>
                <a:gridCol w="742326">
                  <a:extLst>
                    <a:ext uri="{9D8B030D-6E8A-4147-A177-3AD203B41FA5}">
                      <a16:colId xmlns:a16="http://schemas.microsoft.com/office/drawing/2014/main" val="3997657646"/>
                    </a:ext>
                  </a:extLst>
                </a:gridCol>
              </a:tblGrid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Lieu de consommation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Electricité (kWh)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Electricité (CHF)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 PV (kWh)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Rétribution (CHF)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Gaz (kWh)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Gaz (CHF)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Eau (m3)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Eau (CHF)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092579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de Bellecombe 0 O01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982160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de Bonvard 0 E02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1 548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02335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sv-S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de Bonvard 0 O02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1 074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490920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sv-S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de Bonvard 0 O03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1 074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745487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de la Gouille-Noire 17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5 649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1 044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229 717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24 176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793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4 046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960821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de la Gouille-Noire 19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25169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de la Gouille-Noire 21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2 486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945301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de la Gouille-Noire 23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4 440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857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1 475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157166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de la Gouille-Noire 29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1 516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954675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de la Gouille-Noire 31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1 316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510022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de la Gouille-Noire 33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588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352452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de la Messin 0 O01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855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404672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des Briffods 0 O01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1 074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422005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des Briffods 13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8 200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1 724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1 239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721927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des Briffods 4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8 089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1 648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88495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des Briffods 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25 080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5 488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1 013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4 925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319 217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33 369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1 147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567941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du Chambet 0 O03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1 156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2 362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347713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Ch. du Chambet 10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17 219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3 819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435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2 193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30 644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4 405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4 282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9 041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611919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Rte de Chevrier 0 E03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151967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Rte de Chevrier 0 E04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236336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Rte de Chevrier 0 O04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1 074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609411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Rte de Choulex 0 E14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264982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Rte de Choulex 0 O04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1 774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09298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Rte de Choulex 0 O05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1 074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223010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Rte de Choulex 106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53 890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9 406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1 871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835244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Rte de Choulex 108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3 208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2 640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11 670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826969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Rte de Choulex 110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1 777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1 720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8 076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709593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Rte de Choulex 110 A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34 384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6 530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2 310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2 486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225085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Rte de Choulex 113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10 022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1 611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1 957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9 006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648684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Rte de Choulex 156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2 335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1 172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074955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Rte des Jurets 0 O10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855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081914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Rte des Jurets 25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6 773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1 383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685772"/>
                  </a:ext>
                </a:extLst>
              </a:tr>
              <a:tr h="144976">
                <a:tc>
                  <a:txBody>
                    <a:bodyPr/>
                    <a:lstStyle/>
                    <a:p>
                      <a:pPr algn="l" fontAlgn="ctr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général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183 112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35 320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2 066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10 230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579 577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61 951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18 390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69 217</a:t>
                      </a:r>
                    </a:p>
                  </a:txBody>
                  <a:tcPr marL="7249" marR="7249" marT="7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395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2895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FE16E41-B8AC-85E0-94F7-5D004AD5A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Vue globale 2022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C0656C-1C47-4F21-08DD-2AABF638DC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Consommation fluides SIG</a:t>
            </a:r>
            <a:r>
              <a:rPr lang="fr-CH"/>
              <a:t>, bâtiments du territoire</a:t>
            </a:r>
            <a:endParaRPr lang="fr-CH" dirty="0"/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D5E40D2A-0FFA-69D6-2FCB-0D1C33979218}"/>
              </a:ext>
            </a:extLst>
          </p:cNvPr>
          <p:cNvSpPr txBox="1">
            <a:spLocks/>
          </p:cNvSpPr>
          <p:nvPr/>
        </p:nvSpPr>
        <p:spPr>
          <a:xfrm>
            <a:off x="4740060" y="1132629"/>
            <a:ext cx="1800324" cy="1800324"/>
          </a:xfrm>
          <a:prstGeom prst="ellipse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ctr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None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3200" dirty="0"/>
              <a:t>320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AF75F425-8189-2046-CF5C-5842CB84FBAB}"/>
              </a:ext>
            </a:extLst>
          </p:cNvPr>
          <p:cNvSpPr txBox="1">
            <a:spLocks/>
          </p:cNvSpPr>
          <p:nvPr/>
        </p:nvSpPr>
        <p:spPr>
          <a:xfrm>
            <a:off x="4740060" y="3218256"/>
            <a:ext cx="2087563" cy="3505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indent="0" algn="ctr" defTabSz="914239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None/>
              <a:defRPr sz="1400" b="0"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defTabSz="914239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○"/>
              <a:defRPr sz="1600" b="1"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defTabSz="914239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defTabSz="914239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○"/>
              <a:defRPr sz="1400" b="0"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defTabSz="914239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"/>
              <a:defRPr sz="1400" b="0"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defTabSz="914239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275" indent="-228560" defTabSz="914239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8395" indent="-228560" defTabSz="914239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5514" indent="-228560" defTabSz="914239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fr-CH" dirty="0"/>
              <a:t>Bâtiments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B7E51B-6501-16F4-68E8-743D5BF47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167" y="4041915"/>
            <a:ext cx="7788315" cy="16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49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6A70AFC-25A4-4FB9-89A2-6554DB81F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Thermique 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F361917-E386-5976-FC17-8F4C8E9CDA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Vue d’ensemble</a:t>
            </a:r>
          </a:p>
        </p:txBody>
      </p:sp>
      <p:sp>
        <p:nvSpPr>
          <p:cNvPr id="4" name="Espace réservé du contenu 12">
            <a:extLst>
              <a:ext uri="{FF2B5EF4-FFF2-40B4-BE49-F238E27FC236}">
                <a16:creationId xmlns:a16="http://schemas.microsoft.com/office/drawing/2014/main" id="{F0A4833C-CDFA-C93E-CE46-34ECB4BC2D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9724" y="1166407"/>
            <a:ext cx="5093494" cy="4763988"/>
          </a:xfrm>
        </p:spPr>
        <p:txBody>
          <a:bodyPr>
            <a:normAutofit/>
          </a:bodyPr>
          <a:lstStyle/>
          <a:p>
            <a:r>
              <a:rPr lang="fr-CH" sz="1400" dirty="0"/>
              <a:t>Répartition de la consommation thermique des bâtiments estimée avec l’IDC.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76281CA-D2E8-C498-D713-C678B7660634}"/>
              </a:ext>
            </a:extLst>
          </p:cNvPr>
          <p:cNvSpPr/>
          <p:nvPr/>
        </p:nvSpPr>
        <p:spPr>
          <a:xfrm>
            <a:off x="5752862" y="1611589"/>
            <a:ext cx="2017060" cy="16991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000" b="1" dirty="0">
                <a:solidFill>
                  <a:srgbClr val="000000"/>
                </a:solidFill>
                <a:latin typeface="Signature"/>
              </a:rPr>
              <a:t>22</a:t>
            </a:r>
            <a:endParaRPr kumimoji="0" lang="fr-CH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/>
                <a:ea typeface="+mn-ea"/>
                <a:cs typeface="+mn-cs"/>
              </a:rPr>
              <a:t>IDC &lt; 450</a:t>
            </a:r>
            <a:endParaRPr kumimoji="0" lang="fr-CH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5AA85EE-BC08-A967-7368-37C49403FCA1}"/>
              </a:ext>
            </a:extLst>
          </p:cNvPr>
          <p:cNvSpPr/>
          <p:nvPr/>
        </p:nvSpPr>
        <p:spPr>
          <a:xfrm>
            <a:off x="5750254" y="3805706"/>
            <a:ext cx="2017060" cy="169913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000" b="1" dirty="0">
                <a:solidFill>
                  <a:srgbClr val="000000"/>
                </a:solidFill>
                <a:latin typeface="Signature"/>
              </a:rPr>
              <a:t>2</a:t>
            </a:r>
            <a:r>
              <a:rPr kumimoji="0" lang="fr-C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/>
                <a:ea typeface="+mn-ea"/>
                <a:cs typeface="+mn-cs"/>
              </a:rPr>
              <a:t>chaudière après 2000</a:t>
            </a:r>
            <a:endParaRPr kumimoji="0" lang="fr-CH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7FD796E-ACA0-ACBE-55AC-2138C3E4A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31" t="2394" r="2311" b="10478"/>
          <a:stretch/>
        </p:blipFill>
        <p:spPr>
          <a:xfrm>
            <a:off x="7854999" y="1493495"/>
            <a:ext cx="4073246" cy="411574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5D052A9-375A-78C3-F1DD-4D7BBD70E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23" y="1726367"/>
            <a:ext cx="4191992" cy="27464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88362B-BC79-50B8-3023-C3561A523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738" y="4510493"/>
            <a:ext cx="371094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97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6A70AFC-25A4-4FB9-89A2-6554DB81F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Thermique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F361917-E386-5976-FC17-8F4C8E9CDA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Potentiels</a:t>
            </a:r>
            <a:endParaRPr lang="fr-CH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CD878F-D48E-DB76-6DA3-45FC5FE82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31" t="2394" r="2311" b="10478"/>
          <a:stretch/>
        </p:blipFill>
        <p:spPr>
          <a:xfrm>
            <a:off x="7854999" y="1491877"/>
            <a:ext cx="4073246" cy="4115748"/>
          </a:xfrm>
          <a:prstGeom prst="ellipse">
            <a:avLst/>
          </a:prstGeom>
        </p:spPr>
      </p:pic>
      <p:graphicFrame>
        <p:nvGraphicFramePr>
          <p:cNvPr id="8" name="Espace réservé du contenu 6">
            <a:extLst>
              <a:ext uri="{FF2B5EF4-FFF2-40B4-BE49-F238E27FC236}">
                <a16:creationId xmlns:a16="http://schemas.microsoft.com/office/drawing/2014/main" id="{BF86FC93-27BD-767E-865E-4484DCD247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056676"/>
              </p:ext>
            </p:extLst>
          </p:nvPr>
        </p:nvGraphicFramePr>
        <p:xfrm>
          <a:off x="339724" y="1260795"/>
          <a:ext cx="5255299" cy="266355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36317">
                  <a:extLst>
                    <a:ext uri="{9D8B030D-6E8A-4147-A177-3AD203B41FA5}">
                      <a16:colId xmlns:a16="http://schemas.microsoft.com/office/drawing/2014/main" val="2684121200"/>
                    </a:ext>
                  </a:extLst>
                </a:gridCol>
                <a:gridCol w="1509491">
                  <a:extLst>
                    <a:ext uri="{9D8B030D-6E8A-4147-A177-3AD203B41FA5}">
                      <a16:colId xmlns:a16="http://schemas.microsoft.com/office/drawing/2014/main" val="1163175541"/>
                    </a:ext>
                  </a:extLst>
                </a:gridCol>
                <a:gridCol w="1509491">
                  <a:extLst>
                    <a:ext uri="{9D8B030D-6E8A-4147-A177-3AD203B41FA5}">
                      <a16:colId xmlns:a16="http://schemas.microsoft.com/office/drawing/2014/main" val="1542586681"/>
                    </a:ext>
                  </a:extLst>
                </a:gridCol>
              </a:tblGrid>
              <a:tr h="316769">
                <a:tc>
                  <a:txBody>
                    <a:bodyPr/>
                    <a:lstStyle/>
                    <a:p>
                      <a:pPr algn="l" fontAlgn="b"/>
                      <a:r>
                        <a:rPr lang="fr-CH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Type d’installation chaleur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Répartition actuelle des installations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Potentiel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549607"/>
                  </a:ext>
                </a:extLst>
              </a:tr>
              <a:tr h="301686">
                <a:tc>
                  <a:txBody>
                    <a:bodyPr/>
                    <a:lstStyle/>
                    <a:p>
                      <a:pPr algn="l" fontAlgn="b"/>
                      <a:r>
                        <a:rPr lang="fr-CH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GeniTerre</a:t>
                      </a:r>
                      <a:endParaRPr lang="fr-CH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6861266"/>
                  </a:ext>
                </a:extLst>
              </a:tr>
              <a:tr h="301686">
                <a:tc>
                  <a:txBody>
                    <a:bodyPr/>
                    <a:lstStyle/>
                    <a:p>
                      <a:pPr algn="l" fontAlgn="b"/>
                      <a:r>
                        <a:rPr lang="fr-CH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GeniLac</a:t>
                      </a:r>
                      <a:endParaRPr lang="fr-CH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8926808"/>
                  </a:ext>
                </a:extLst>
              </a:tr>
              <a:tr h="301686">
                <a:tc>
                  <a:txBody>
                    <a:bodyPr/>
                    <a:lstStyle/>
                    <a:p>
                      <a:pPr algn="l" fontAlgn="b"/>
                      <a:r>
                        <a:rPr lang="fr-C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Chaleur Renouvelable Bâtiment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4344106"/>
                  </a:ext>
                </a:extLst>
              </a:tr>
              <a:tr h="301686">
                <a:tc>
                  <a:txBody>
                    <a:bodyPr/>
                    <a:lstStyle/>
                    <a:p>
                      <a:pPr algn="l" fontAlgn="b"/>
                      <a:r>
                        <a:rPr lang="fr-C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6134444"/>
                  </a:ext>
                </a:extLst>
              </a:tr>
              <a:tr h="301686">
                <a:tc>
                  <a:txBody>
                    <a:bodyPr/>
                    <a:lstStyle/>
                    <a:p>
                      <a:pPr algn="l" fontAlgn="b"/>
                      <a:r>
                        <a:rPr lang="fr-C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Pellet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8253547"/>
                  </a:ext>
                </a:extLst>
              </a:tr>
              <a:tr h="301686">
                <a:tc>
                  <a:txBody>
                    <a:bodyPr/>
                    <a:lstStyle/>
                    <a:p>
                      <a:pPr algn="l" fontAlgn="b"/>
                      <a:r>
                        <a:rPr lang="fr-C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Mazout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7650070"/>
                  </a:ext>
                </a:extLst>
              </a:tr>
              <a:tr h="301686">
                <a:tc>
                  <a:txBody>
                    <a:bodyPr/>
                    <a:lstStyle/>
                    <a:p>
                      <a:pPr algn="l" fontAlgn="b"/>
                      <a:r>
                        <a:rPr lang="fr-C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Gaz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422699"/>
                  </a:ext>
                </a:extLst>
              </a:tr>
            </a:tbl>
          </a:graphicData>
        </a:graphic>
      </p:graphicFrame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23C118F-28E5-44EC-DF0A-D472546F2491}"/>
              </a:ext>
            </a:extLst>
          </p:cNvPr>
          <p:cNvSpPr/>
          <p:nvPr/>
        </p:nvSpPr>
        <p:spPr>
          <a:xfrm>
            <a:off x="325068" y="4336025"/>
            <a:ext cx="5770932" cy="1817471"/>
          </a:xfrm>
          <a:prstGeom prst="roundRect">
            <a:avLst/>
          </a:prstGeom>
          <a:solidFill>
            <a:srgbClr val="E2776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H" sz="1200" b="1" dirty="0">
                <a:solidFill>
                  <a:schemeClr val="tx1"/>
                </a:solidFill>
              </a:rPr>
              <a:t>Perspectives</a:t>
            </a:r>
          </a:p>
          <a:p>
            <a:endParaRPr lang="fr-CH" sz="2000" b="1" dirty="0">
              <a:solidFill>
                <a:schemeClr val="tx1"/>
              </a:solidFill>
            </a:endParaRPr>
          </a:p>
          <a:p>
            <a:pPr marL="285750" indent="-285750">
              <a:buFont typeface="Signature" pitchFamily="50" charset="0"/>
              <a:buChar char=""/>
            </a:pPr>
            <a:r>
              <a:rPr lang="fr-CH" sz="1200" dirty="0"/>
              <a:t>La commune de </a:t>
            </a:r>
            <a:r>
              <a:rPr lang="fr-CH" sz="1200" dirty="0" err="1"/>
              <a:t>Choulex</a:t>
            </a:r>
            <a:r>
              <a:rPr lang="fr-CH" sz="1200" dirty="0"/>
              <a:t> ne se trouve pas dans la zone de déploiement des RTS.</a:t>
            </a:r>
          </a:p>
          <a:p>
            <a:pPr marL="285750" indent="-285750">
              <a:buFont typeface="Signature" pitchFamily="50" charset="0"/>
              <a:buChar char=""/>
            </a:pPr>
            <a:r>
              <a:rPr lang="fr-CH" sz="1200" dirty="0"/>
              <a:t>Pour répondre à la stratégie énergétique de </a:t>
            </a:r>
            <a:r>
              <a:rPr lang="fr-CH" sz="1200" dirty="0" err="1"/>
              <a:t>Choulex</a:t>
            </a:r>
            <a:r>
              <a:rPr lang="fr-CH" sz="1200" dirty="0"/>
              <a:t>, définir des solutions thermiques non fossiles.</a:t>
            </a:r>
          </a:p>
        </p:txBody>
      </p:sp>
    </p:spTree>
    <p:extLst>
      <p:ext uri="{BB962C8B-B14F-4D97-AF65-F5344CB8AC3E}">
        <p14:creationId xmlns:p14="http://schemas.microsoft.com/office/powerpoint/2010/main" val="2595227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617C806D-E519-01CD-7F3A-FBCE1E53A9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r="13625"/>
          <a:stretch/>
        </p:blipFill>
        <p:spPr>
          <a:xfrm>
            <a:off x="8186634" y="1669136"/>
            <a:ext cx="4005366" cy="4033443"/>
          </a:xfrm>
          <a:prstGeom prst="ellipse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F06DF08A-38CD-9113-0AB9-532A06B97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Efficience énergétique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9A7584C-69D3-D34C-C70D-7275DD03B5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Vue d’ensemble de vos actions</a:t>
            </a:r>
          </a:p>
        </p:txBody>
      </p:sp>
      <p:graphicFrame>
        <p:nvGraphicFramePr>
          <p:cNvPr id="9" name="Espace réservé du contenu 6">
            <a:extLst>
              <a:ext uri="{FF2B5EF4-FFF2-40B4-BE49-F238E27FC236}">
                <a16:creationId xmlns:a16="http://schemas.microsoft.com/office/drawing/2014/main" id="{A1F282B8-28B9-3D0A-A453-31D455997F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2350351"/>
              </p:ext>
            </p:extLst>
          </p:nvPr>
        </p:nvGraphicFramePr>
        <p:xfrm>
          <a:off x="221082" y="1560119"/>
          <a:ext cx="10315575" cy="422544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81325">
                  <a:extLst>
                    <a:ext uri="{9D8B030D-6E8A-4147-A177-3AD203B41FA5}">
                      <a16:colId xmlns:a16="http://schemas.microsoft.com/office/drawing/2014/main" val="1542586681"/>
                    </a:ext>
                  </a:extLst>
                </a:gridCol>
                <a:gridCol w="1175314">
                  <a:extLst>
                    <a:ext uri="{9D8B030D-6E8A-4147-A177-3AD203B41FA5}">
                      <a16:colId xmlns:a16="http://schemas.microsoft.com/office/drawing/2014/main" val="226044103"/>
                    </a:ext>
                  </a:extLst>
                </a:gridCol>
                <a:gridCol w="878399">
                  <a:extLst>
                    <a:ext uri="{9D8B030D-6E8A-4147-A177-3AD203B41FA5}">
                      <a16:colId xmlns:a16="http://schemas.microsoft.com/office/drawing/2014/main" val="4184568859"/>
                    </a:ext>
                  </a:extLst>
                </a:gridCol>
                <a:gridCol w="1324189">
                  <a:extLst>
                    <a:ext uri="{9D8B030D-6E8A-4147-A177-3AD203B41FA5}">
                      <a16:colId xmlns:a16="http://schemas.microsoft.com/office/drawing/2014/main" val="738893438"/>
                    </a:ext>
                  </a:extLst>
                </a:gridCol>
                <a:gridCol w="845975">
                  <a:extLst>
                    <a:ext uri="{9D8B030D-6E8A-4147-A177-3AD203B41FA5}">
                      <a16:colId xmlns:a16="http://schemas.microsoft.com/office/drawing/2014/main" val="195209959"/>
                    </a:ext>
                  </a:extLst>
                </a:gridCol>
                <a:gridCol w="3110373">
                  <a:extLst>
                    <a:ext uri="{9D8B030D-6E8A-4147-A177-3AD203B41FA5}">
                      <a16:colId xmlns:a16="http://schemas.microsoft.com/office/drawing/2014/main" val="4228101979"/>
                    </a:ext>
                  </a:extLst>
                </a:gridCol>
              </a:tblGrid>
              <a:tr h="559436">
                <a:tc>
                  <a:txBody>
                    <a:bodyPr/>
                    <a:lstStyle/>
                    <a:p>
                      <a:pPr algn="l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Optimisation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Quantité</a:t>
                      </a:r>
                      <a:endParaRPr lang="fr-CH" sz="1050" b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Année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Economies kWh/an</a:t>
                      </a:r>
                      <a:endParaRPr lang="fr-CH" sz="1050" b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Economie CO2/10 ans</a:t>
                      </a:r>
                      <a:endParaRPr lang="fr-CH" sz="1050" b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Remarque</a:t>
                      </a:r>
                      <a:endParaRPr lang="fr-CH" sz="1050" b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549607"/>
                  </a:ext>
                </a:extLst>
              </a:tr>
              <a:tr h="376585">
                <a:tc>
                  <a:txBody>
                    <a:bodyPr/>
                    <a:lstStyle/>
                    <a:p>
                      <a:pPr algn="l" fontAlgn="b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Opération éco logement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11145.3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Fondation immobilière communale de </a:t>
                      </a:r>
                      <a:r>
                        <a:rPr lang="fr-CH" sz="105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Choulex</a:t>
                      </a:r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1671215"/>
                  </a:ext>
                </a:extLst>
              </a:tr>
              <a:tr h="376585">
                <a:tc rowSpan="3">
                  <a:txBody>
                    <a:bodyPr/>
                    <a:lstStyle/>
                    <a:p>
                      <a:pPr marL="0" algn="l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Visites Villas</a:t>
                      </a:r>
                    </a:p>
                  </a:txBody>
                  <a:tcPr marL="7620" marR="7620" marT="7620" marB="0" anchor="ctr" anchorCtr="1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2942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3.2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080383"/>
                  </a:ext>
                </a:extLst>
              </a:tr>
              <a:tr h="376585">
                <a:tc vMerge="1">
                  <a:txBody>
                    <a:bodyPr/>
                    <a:lstStyle/>
                    <a:p>
                      <a:pPr marL="0" algn="l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3691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56669110"/>
                  </a:ext>
                </a:extLst>
              </a:tr>
              <a:tr h="376585">
                <a:tc vMerge="1">
                  <a:txBody>
                    <a:bodyPr/>
                    <a:lstStyle/>
                    <a:p>
                      <a:pPr marL="0" algn="l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Contrat de 20 (5 visites réalisées en 2023)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Contrat en cours pour 2024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19970065"/>
                  </a:ext>
                </a:extLst>
              </a:tr>
              <a:tr h="376585">
                <a:tc>
                  <a:txBody>
                    <a:bodyPr/>
                    <a:lstStyle/>
                    <a:p>
                      <a:pPr marL="0" algn="l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Eclairage performant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ignature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Audits réalisés en 2021 et travaux réalisés en 2023. Calcul des économies à refaire avec matériel réellement installé. Valeur inscrite dans le tableau comme valeur indicative selon audit.</a:t>
                      </a:r>
                    </a:p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Sites: Mairie, salle communale, école, voirie et stade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08940846"/>
                  </a:ext>
                </a:extLst>
              </a:tr>
              <a:tr h="376585">
                <a:tc>
                  <a:txBody>
                    <a:bodyPr/>
                    <a:lstStyle/>
                    <a:p>
                      <a:pPr marL="0" algn="l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Circulateurs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ignature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Patrimoine financier, </a:t>
                      </a:r>
                      <a:r>
                        <a:rPr lang="fr-CH" sz="105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Choulex</a:t>
                      </a:r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113 (régie Rhône)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78968432"/>
                  </a:ext>
                </a:extLst>
              </a:tr>
              <a:tr h="376585">
                <a:tc>
                  <a:txBody>
                    <a:bodyPr/>
                    <a:lstStyle/>
                    <a:p>
                      <a:pPr marL="0" algn="l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Ventilation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ignature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Patrimoine financier, </a:t>
                      </a:r>
                      <a:r>
                        <a:rPr lang="fr-CH" sz="105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Choulex</a:t>
                      </a:r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113 (régie Rhône)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35632319"/>
                  </a:ext>
                </a:extLst>
              </a:tr>
              <a:tr h="376585">
                <a:tc>
                  <a:txBody>
                    <a:bodyPr/>
                    <a:lstStyle/>
                    <a:p>
                      <a:pPr marL="0" algn="l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Optimisation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CH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ignature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Salle de sport, mairie et école primaire sont alimentées par une chaudière centralisée sous contrat d’optimisation avec </a:t>
                      </a:r>
                      <a:r>
                        <a:rPr lang="fr-CH" sz="105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Energo</a:t>
                      </a:r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34170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9793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617C806D-E519-01CD-7F3A-FBCE1E53A9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r="13625"/>
          <a:stretch/>
        </p:blipFill>
        <p:spPr>
          <a:xfrm>
            <a:off x="8186634" y="1613085"/>
            <a:ext cx="4005366" cy="4033443"/>
          </a:xfrm>
          <a:prstGeom prst="ellipse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F06DF08A-38CD-9113-0AB9-532A06B97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Efficience énergétique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9A7584C-69D3-D34C-C70D-7275DD03B5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Vue d’ensemble de vos actions</a:t>
            </a:r>
          </a:p>
          <a:p>
            <a:endParaRPr lang="fr-CH" dirty="0"/>
          </a:p>
        </p:txBody>
      </p:sp>
      <p:sp>
        <p:nvSpPr>
          <p:cNvPr id="7" name="Espace réservé du contenu 11">
            <a:extLst>
              <a:ext uri="{FF2B5EF4-FFF2-40B4-BE49-F238E27FC236}">
                <a16:creationId xmlns:a16="http://schemas.microsoft.com/office/drawing/2014/main" id="{BFF5CEA3-2D0D-BA5B-0915-43B9EED568E6}"/>
              </a:ext>
            </a:extLst>
          </p:cNvPr>
          <p:cNvSpPr txBox="1">
            <a:spLocks/>
          </p:cNvSpPr>
          <p:nvPr/>
        </p:nvSpPr>
        <p:spPr>
          <a:xfrm>
            <a:off x="411154" y="1147051"/>
            <a:ext cx="7936524" cy="3685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9875" indent="-269875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"/>
              <a:defRPr sz="18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2AE32"/>
              </a:buClr>
              <a:buSzPct val="100000"/>
              <a:buFont typeface="Signature" pitchFamily="50" charset="0"/>
              <a:buChar char=""/>
              <a:tabLst/>
              <a:defRPr/>
            </a:pPr>
            <a:r>
              <a: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 pitchFamily="50" charset="0"/>
                <a:ea typeface="Signature" pitchFamily="50" charset="0"/>
                <a:cs typeface="Arial" pitchFamily="34" charset="0"/>
              </a:rPr>
              <a:t>Actions</a:t>
            </a:r>
          </a:p>
        </p:txBody>
      </p:sp>
      <p:graphicFrame>
        <p:nvGraphicFramePr>
          <p:cNvPr id="9" name="Espace réservé du contenu 6">
            <a:extLst>
              <a:ext uri="{FF2B5EF4-FFF2-40B4-BE49-F238E27FC236}">
                <a16:creationId xmlns:a16="http://schemas.microsoft.com/office/drawing/2014/main" id="{A1F282B8-28B9-3D0A-A453-31D455997F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2829271"/>
              </p:ext>
            </p:extLst>
          </p:nvPr>
        </p:nvGraphicFramePr>
        <p:xfrm>
          <a:off x="411154" y="1639903"/>
          <a:ext cx="10315575" cy="407104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81325">
                  <a:extLst>
                    <a:ext uri="{9D8B030D-6E8A-4147-A177-3AD203B41FA5}">
                      <a16:colId xmlns:a16="http://schemas.microsoft.com/office/drawing/2014/main" val="1542586681"/>
                    </a:ext>
                  </a:extLst>
                </a:gridCol>
                <a:gridCol w="1175314">
                  <a:extLst>
                    <a:ext uri="{9D8B030D-6E8A-4147-A177-3AD203B41FA5}">
                      <a16:colId xmlns:a16="http://schemas.microsoft.com/office/drawing/2014/main" val="226044103"/>
                    </a:ext>
                  </a:extLst>
                </a:gridCol>
                <a:gridCol w="878399">
                  <a:extLst>
                    <a:ext uri="{9D8B030D-6E8A-4147-A177-3AD203B41FA5}">
                      <a16:colId xmlns:a16="http://schemas.microsoft.com/office/drawing/2014/main" val="4184568859"/>
                    </a:ext>
                  </a:extLst>
                </a:gridCol>
                <a:gridCol w="1324189">
                  <a:extLst>
                    <a:ext uri="{9D8B030D-6E8A-4147-A177-3AD203B41FA5}">
                      <a16:colId xmlns:a16="http://schemas.microsoft.com/office/drawing/2014/main" val="738893438"/>
                    </a:ext>
                  </a:extLst>
                </a:gridCol>
                <a:gridCol w="845975">
                  <a:extLst>
                    <a:ext uri="{9D8B030D-6E8A-4147-A177-3AD203B41FA5}">
                      <a16:colId xmlns:a16="http://schemas.microsoft.com/office/drawing/2014/main" val="195209959"/>
                    </a:ext>
                  </a:extLst>
                </a:gridCol>
                <a:gridCol w="3110373">
                  <a:extLst>
                    <a:ext uri="{9D8B030D-6E8A-4147-A177-3AD203B41FA5}">
                      <a16:colId xmlns:a16="http://schemas.microsoft.com/office/drawing/2014/main" val="4228101979"/>
                    </a:ext>
                  </a:extLst>
                </a:gridCol>
              </a:tblGrid>
              <a:tr h="559436">
                <a:tc>
                  <a:txBody>
                    <a:bodyPr/>
                    <a:lstStyle/>
                    <a:p>
                      <a:pPr algn="l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Optimisation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Quantité</a:t>
                      </a:r>
                      <a:endParaRPr lang="fr-CH" sz="1050" b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Année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Economies kWh/an</a:t>
                      </a:r>
                      <a:endParaRPr lang="fr-CH" sz="1050" b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Economie CO2/10 ans</a:t>
                      </a:r>
                      <a:endParaRPr lang="fr-CH" sz="1050" b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Remarque</a:t>
                      </a:r>
                      <a:endParaRPr lang="fr-CH" sz="1050" b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549607"/>
                  </a:ext>
                </a:extLst>
              </a:tr>
              <a:tr h="376585">
                <a:tc>
                  <a:txBody>
                    <a:bodyPr/>
                    <a:lstStyle/>
                    <a:p>
                      <a:pPr marL="0" algn="l" defTabSz="914239" rtl="0" eaLnBrk="1" fontAlgn="b" latinLnBrk="0" hangingPunct="1"/>
                      <a:r>
                        <a:rPr lang="fr-CH" sz="105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Rapport éco21 thermique + proposition d'actions</a:t>
                      </a:r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ignature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Présenté en commune en 2021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52484127"/>
                  </a:ext>
                </a:extLst>
              </a:tr>
              <a:tr h="376585">
                <a:tc>
                  <a:txBody>
                    <a:bodyPr/>
                    <a:lstStyle/>
                    <a:p>
                      <a:pPr marL="0" algn="l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Audit solaire + stratégie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ignature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Présenté en commune en 2022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90442441"/>
                  </a:ext>
                </a:extLst>
              </a:tr>
              <a:tr h="376585">
                <a:tc>
                  <a:txBody>
                    <a:bodyPr/>
                    <a:lstStyle/>
                    <a:p>
                      <a:pPr marL="0" algn="l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Subvention communale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ignature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Accompagnement pour la réalisation du règlement de subvention communale et réalisation d'une analyse pour la définition du budget du fond communal de subvention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14066825"/>
                  </a:ext>
                </a:extLst>
              </a:tr>
              <a:tr h="376585">
                <a:tc>
                  <a:txBody>
                    <a:bodyPr/>
                    <a:lstStyle/>
                    <a:p>
                      <a:pPr marL="0" algn="l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Audit thermique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ignature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Réalisation et présentation des résultats d'un audit thermique réalisé sur les infrastructures du stade de </a:t>
                      </a:r>
                      <a:r>
                        <a:rPr lang="fr-CH" sz="105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Choulex</a:t>
                      </a:r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50887942"/>
                  </a:ext>
                </a:extLst>
              </a:tr>
              <a:tr h="376585">
                <a:tc>
                  <a:txBody>
                    <a:bodyPr/>
                    <a:lstStyle/>
                    <a:p>
                      <a:pPr marL="0" algn="l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Etude de faisabilité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ignature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Réalisation d'une étude de faisabilité pour l'installation d'une batterie de stockage pour le stade de </a:t>
                      </a:r>
                      <a:r>
                        <a:rPr lang="fr-CH" sz="105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Choulex</a:t>
                      </a:r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15662165"/>
                  </a:ext>
                </a:extLst>
              </a:tr>
              <a:tr h="376585">
                <a:tc>
                  <a:txBody>
                    <a:bodyPr/>
                    <a:lstStyle/>
                    <a:p>
                      <a:pPr marL="0" algn="l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ignature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Proposition de mise en place d'un COE sur la chaudière centralisée alimentant la salle de sport, la Mairie et l'école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19399416"/>
                  </a:ext>
                </a:extLst>
              </a:tr>
              <a:tr h="376585">
                <a:tc>
                  <a:txBody>
                    <a:bodyPr/>
                    <a:lstStyle/>
                    <a:p>
                      <a:pPr marL="0" algn="l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ECS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ignature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Economie calculée en t1 2024 par l'HEPIA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endParaRPr lang="fr-CH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239" rtl="0" eaLnBrk="1" fontAlgn="b" latinLnBrk="0" hangingPunct="1"/>
                      <a:r>
                        <a:rPr lang="fr-CH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Installation de brise-jets sur l'ensemble des bâtiments du patrimoine administratif pour réduire la consommation d'eau douce et d'eau chaude sanitaire, 7 sites et 44 brise-jets installés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68654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1558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65460F4-A560-4BC3-90C2-378008C0F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1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517773-189B-401C-DC78-44ACF7475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Contexte</a:t>
            </a:r>
          </a:p>
        </p:txBody>
      </p:sp>
      <p:pic>
        <p:nvPicPr>
          <p:cNvPr id="13" name="Picture 4" descr="La Ville de Genève souhaite accueillir la COP31 en 2026 - rts.ch - Genève">
            <a:extLst>
              <a:ext uri="{FF2B5EF4-FFF2-40B4-BE49-F238E27FC236}">
                <a16:creationId xmlns:a16="http://schemas.microsoft.com/office/drawing/2014/main" id="{89E0FB63-56C4-B5F7-D63A-9E01FAC05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 bwMode="auto">
          <a:xfrm>
            <a:off x="6250491" y="775178"/>
            <a:ext cx="4562882" cy="45628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46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BB83C19-D58F-048B-AD9D-EF51E403D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Vue efficience énergétique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0BF558-FB39-B914-A548-A259C59ACF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Vue d’ensemble de vos actions</a:t>
            </a:r>
          </a:p>
          <a:p>
            <a:endParaRPr lang="fr-CH" dirty="0"/>
          </a:p>
        </p:txBody>
      </p:sp>
      <p:sp>
        <p:nvSpPr>
          <p:cNvPr id="9" name="Espace réservé du contenu 11">
            <a:extLst>
              <a:ext uri="{FF2B5EF4-FFF2-40B4-BE49-F238E27FC236}">
                <a16:creationId xmlns:a16="http://schemas.microsoft.com/office/drawing/2014/main" id="{3EA89C6F-6648-96DB-1286-BDAFCAB66991}"/>
              </a:ext>
            </a:extLst>
          </p:cNvPr>
          <p:cNvSpPr txBox="1">
            <a:spLocks/>
          </p:cNvSpPr>
          <p:nvPr/>
        </p:nvSpPr>
        <p:spPr>
          <a:xfrm>
            <a:off x="339724" y="1223378"/>
            <a:ext cx="4620489" cy="3912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9875" indent="-269875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"/>
              <a:defRPr sz="18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2AE32"/>
              </a:buClr>
              <a:buSzPct val="100000"/>
              <a:buFont typeface="Signature" pitchFamily="50" charset="0"/>
              <a:buChar char=""/>
              <a:tabLst/>
              <a:defRPr/>
            </a:pPr>
            <a:r>
              <a: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 pitchFamily="50" charset="0"/>
                <a:ea typeface="Signature" pitchFamily="50" charset="0"/>
                <a:cs typeface="Arial" pitchFamily="34" charset="0"/>
              </a:rPr>
              <a:t>Cumul des économies réalisées</a:t>
            </a:r>
          </a:p>
        </p:txBody>
      </p:sp>
      <p:graphicFrame>
        <p:nvGraphicFramePr>
          <p:cNvPr id="10" name="Espace réservé du contenu 6">
            <a:extLst>
              <a:ext uri="{FF2B5EF4-FFF2-40B4-BE49-F238E27FC236}">
                <a16:creationId xmlns:a16="http://schemas.microsoft.com/office/drawing/2014/main" id="{7EBA20D6-C4B2-211A-A770-793A60F024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4749334"/>
              </p:ext>
            </p:extLst>
          </p:nvPr>
        </p:nvGraphicFramePr>
        <p:xfrm>
          <a:off x="408550" y="1671667"/>
          <a:ext cx="3376468" cy="502920"/>
        </p:xfrm>
        <a:graphic>
          <a:graphicData uri="http://schemas.openxmlformats.org/drawingml/2006/table">
            <a:tbl>
              <a:tblPr firstRow="1" bandRow="1"/>
              <a:tblGrid>
                <a:gridCol w="1688234">
                  <a:extLst>
                    <a:ext uri="{9D8B030D-6E8A-4147-A177-3AD203B41FA5}">
                      <a16:colId xmlns:a16="http://schemas.microsoft.com/office/drawing/2014/main" val="1542586681"/>
                    </a:ext>
                  </a:extLst>
                </a:gridCol>
                <a:gridCol w="1688234">
                  <a:extLst>
                    <a:ext uri="{9D8B030D-6E8A-4147-A177-3AD203B41FA5}">
                      <a16:colId xmlns:a16="http://schemas.microsoft.com/office/drawing/2014/main" val="1121021577"/>
                    </a:ext>
                  </a:extLst>
                </a:gridCol>
              </a:tblGrid>
              <a:tr h="182487"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1pPr>
                      <a:lvl2pPr marL="457119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2pPr>
                      <a:lvl3pPr marL="914239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3pPr>
                      <a:lvl4pPr marL="1371358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4pPr>
                      <a:lvl5pPr marL="1828477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5pPr>
                      <a:lvl6pPr marL="2285596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6pPr>
                      <a:lvl7pPr marL="2742716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7pPr>
                      <a:lvl8pPr marL="3199835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8pPr>
                      <a:lvl9pPr marL="3656954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9pPr>
                    </a:lstStyle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Economie électriques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AE32"/>
                    </a:solidFill>
                  </a:tcPr>
                </a:tc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1pPr>
                      <a:lvl2pPr marL="457119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2pPr>
                      <a:lvl3pPr marL="914239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3pPr>
                      <a:lvl4pPr marL="1371358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4pPr>
                      <a:lvl5pPr marL="1828477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5pPr>
                      <a:lvl6pPr marL="2285596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6pPr>
                      <a:lvl7pPr marL="2742716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7pPr>
                      <a:lvl8pPr marL="3199835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8pPr>
                      <a:lvl9pPr marL="3656954" algn="l" defTabSz="91423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ignature"/>
                        </a:defRPr>
                      </a:lvl9pPr>
                    </a:lstStyle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Economies CO2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AE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549607"/>
                  </a:ext>
                </a:extLst>
              </a:tr>
              <a:tr h="246138"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9pPr>
                    </a:lstStyle>
                    <a:p>
                      <a:pPr algn="ctr" fontAlgn="b"/>
                      <a:r>
                        <a:rPr lang="fr-C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65 014 kWh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C6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ignature"/>
                        </a:defRPr>
                      </a:lvl9pPr>
                    </a:lstStyle>
                    <a:p>
                      <a:pPr algn="ctr" fontAlgn="b"/>
                      <a:r>
                        <a:rPr lang="fr-C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35.20 t.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C6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861266"/>
                  </a:ext>
                </a:extLst>
              </a:tr>
            </a:tbl>
          </a:graphicData>
        </a:graphic>
      </p:graphicFrame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F6D49EB-63B8-620D-90F8-B011AE6B7EFD}"/>
              </a:ext>
            </a:extLst>
          </p:cNvPr>
          <p:cNvSpPr/>
          <p:nvPr/>
        </p:nvSpPr>
        <p:spPr>
          <a:xfrm>
            <a:off x="339724" y="2959511"/>
            <a:ext cx="5854716" cy="2715360"/>
          </a:xfrm>
          <a:prstGeom prst="roundRect">
            <a:avLst>
              <a:gd name="adj" fmla="val 3837"/>
            </a:avLst>
          </a:prstGeom>
          <a:solidFill>
            <a:srgbClr val="52A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gnature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C74FB11-ED2C-DDB7-E44C-48D4D0823800}"/>
              </a:ext>
            </a:extLst>
          </p:cNvPr>
          <p:cNvSpPr txBox="1"/>
          <p:nvPr/>
        </p:nvSpPr>
        <p:spPr>
          <a:xfrm>
            <a:off x="339724" y="3071080"/>
            <a:ext cx="5854716" cy="2603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90000"/>
              <a:buFont typeface="Signature" pitchFamily="50" charset="0"/>
              <a:buNone/>
              <a:tabLst/>
              <a:defRPr/>
            </a:pPr>
            <a:r>
              <a:rPr kumimoji="0" lang="fr-CH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/>
                <a:ea typeface="Signature" pitchFamily="50" charset="0"/>
                <a:cs typeface="Helvetica" panose="020B0604020202020204" pitchFamily="34" charset="0"/>
              </a:rPr>
              <a:t>PERSPECTIVES</a:t>
            </a: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Signature" pitchFamily="50" charset="0"/>
              <a:cs typeface="Helvetica" panose="020B0604020202020204" pitchFamily="34" charset="0"/>
            </a:endParaRPr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r>
              <a:rPr lang="fr-CH" sz="1200" dirty="0"/>
              <a:t> Remplacez les chaudières mazout et gaz ainsi que des chauffages électriques.</a:t>
            </a:r>
          </a:p>
          <a:p>
            <a:pPr defTabSz="914239">
              <a:spcBef>
                <a:spcPct val="20000"/>
              </a:spcBef>
              <a:buSzPct val="150000"/>
              <a:defRPr/>
            </a:pPr>
            <a:endParaRPr lang="fr-CH" sz="1200" dirty="0"/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r>
              <a:rPr lang="fr-CH" sz="1200" dirty="0"/>
              <a:t> Pensez à des actions d’optimisation énergétique et de rénovation de votre parc bâti afin de réduire votre IDC.</a:t>
            </a:r>
          </a:p>
          <a:p>
            <a:pPr marR="0" lvl="0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tabLst/>
              <a:defRPr/>
            </a:pPr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Signature" pitchFamily="50" charset="0"/>
              <a:cs typeface="Helvetica" panose="020B0604020202020204" pitchFamily="34" charset="0"/>
            </a:endParaRP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/>
                <a:ea typeface="Signature" pitchFamily="50" charset="0"/>
                <a:cs typeface="Helvetica" panose="020B0604020202020204" pitchFamily="34" charset="0"/>
              </a:rPr>
              <a:t> Encouragez la mise en place d’une économie circulaire en utilisant la plateforme Re-sources</a:t>
            </a: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Signature" pitchFamily="50" charset="0"/>
              <a:cs typeface="Helvetica" panose="020B0604020202020204" pitchFamily="34" charset="0"/>
            </a:endParaRP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/>
                <a:ea typeface="Signature" pitchFamily="50" charset="0"/>
                <a:cs typeface="Helvetica" panose="020B0604020202020204" pitchFamily="34" charset="0"/>
              </a:rPr>
              <a:t>Pensez à la solution de réemploi des produits et matériaux de construction pour vos projets de construction/rénovation afin de baisser leurs émissions de CO2</a:t>
            </a:r>
          </a:p>
        </p:txBody>
      </p:sp>
      <p:pic>
        <p:nvPicPr>
          <p:cNvPr id="18" name="Image 17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CA640495-CA77-EAED-5227-D05A0E2C23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r="13625"/>
          <a:stretch/>
        </p:blipFill>
        <p:spPr>
          <a:xfrm>
            <a:off x="7846910" y="1614660"/>
            <a:ext cx="4005366" cy="40334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3023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267D2DF2-FAAE-E607-4CA0-2D59B9C89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r="13625"/>
          <a:stretch/>
        </p:blipFill>
        <p:spPr>
          <a:xfrm>
            <a:off x="8456510" y="1167541"/>
            <a:ext cx="4005366" cy="4033443"/>
          </a:xfrm>
          <a:prstGeom prst="ellipse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CF231655-9995-49CB-D5FC-305D35B25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Vue efficience énergétique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51B91D-EA63-9775-F921-71AEAE734D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Bilan carbone de votre commune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762FAD0-DE4B-CC0D-B5DE-1B47B35E2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24" y="1282983"/>
            <a:ext cx="7732695" cy="346400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4F1C24B-9278-3279-B2F2-219B4747765B}"/>
              </a:ext>
            </a:extLst>
          </p:cNvPr>
          <p:cNvSpPr/>
          <p:nvPr/>
        </p:nvSpPr>
        <p:spPr>
          <a:xfrm>
            <a:off x="411731" y="2216944"/>
            <a:ext cx="1061883" cy="8357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C8DA38AF-A9BB-0AEA-90EF-F230142D12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9724" y="5106096"/>
            <a:ext cx="8783494" cy="4763988"/>
          </a:xfrm>
        </p:spPr>
        <p:txBody>
          <a:bodyPr>
            <a:normAutofit/>
          </a:bodyPr>
          <a:lstStyle/>
          <a:p>
            <a:r>
              <a:rPr lang="fr-CH" sz="1400" b="0" dirty="0"/>
              <a:t>L’énergie d’exploitation des bâtiments est le second poste d’émissions de gaz à effet de serre du territoire de </a:t>
            </a:r>
            <a:r>
              <a:rPr lang="fr-CH" sz="1400" b="0" dirty="0" err="1"/>
              <a:t>Choulex</a:t>
            </a:r>
            <a:r>
              <a:rPr lang="fr-CH" sz="1400" b="0" dirty="0"/>
              <a:t>.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2242017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17D90C0B-DE03-1663-049C-D0D6C778B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r="13625"/>
          <a:stretch/>
        </p:blipFill>
        <p:spPr>
          <a:xfrm>
            <a:off x="8102549" y="1575331"/>
            <a:ext cx="4005366" cy="4033443"/>
          </a:xfrm>
          <a:prstGeom prst="ellipse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CF231655-9995-49CB-D5FC-305D35B25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Vue efficience déchets &amp; économie circulaire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51B91D-EA63-9775-F921-71AEAE734D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Projets en cours</a:t>
            </a:r>
          </a:p>
        </p:txBody>
      </p:sp>
      <p:graphicFrame>
        <p:nvGraphicFramePr>
          <p:cNvPr id="2" name="object 5">
            <a:extLst>
              <a:ext uri="{FF2B5EF4-FFF2-40B4-BE49-F238E27FC236}">
                <a16:creationId xmlns:a16="http://schemas.microsoft.com/office/drawing/2014/main" id="{EA6E97B4-49A3-0183-A766-35169A9B0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560532"/>
              </p:ext>
            </p:extLst>
          </p:nvPr>
        </p:nvGraphicFramePr>
        <p:xfrm>
          <a:off x="283203" y="1061347"/>
          <a:ext cx="8654969" cy="5165971"/>
        </p:xfrm>
        <a:graphic>
          <a:graphicData uri="http://schemas.openxmlformats.org/drawingml/2006/table">
            <a:tbl>
              <a:tblPr firstRow="1" bandRow="1"/>
              <a:tblGrid>
                <a:gridCol w="5344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2927">
                  <a:extLst>
                    <a:ext uri="{9D8B030D-6E8A-4147-A177-3AD203B41FA5}">
                      <a16:colId xmlns:a16="http://schemas.microsoft.com/office/drawing/2014/main" val="836122170"/>
                    </a:ext>
                  </a:extLst>
                </a:gridCol>
                <a:gridCol w="1217315">
                  <a:extLst>
                    <a:ext uri="{9D8B030D-6E8A-4147-A177-3AD203B41FA5}">
                      <a16:colId xmlns:a16="http://schemas.microsoft.com/office/drawing/2014/main" val="1047612215"/>
                    </a:ext>
                  </a:extLst>
                </a:gridCol>
              </a:tblGrid>
              <a:tr h="307209"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89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fr-FR" sz="1000" b="1" spc="65" noProof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Action</a:t>
                      </a:r>
                      <a:endParaRPr lang="fr-FR" sz="1000" b="1" noProof="0">
                        <a:latin typeface="+mn-lt"/>
                        <a:cs typeface="Arial"/>
                      </a:endParaRPr>
                    </a:p>
                  </a:txBody>
                  <a:tcPr marL="0" marR="0" marT="64135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AA26"/>
                    </a:solidFill>
                  </a:tcPr>
                </a:tc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255" marR="0" algn="ctr" defTabSz="914239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fr-FR" sz="1000" b="1" i="0" u="none" strike="noStrike" kern="1200" cap="none" spc="40" noProof="0">
                          <a:solidFill>
                            <a:srgbClr val="56AA26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Cible</a:t>
                      </a:r>
                    </a:p>
                  </a:txBody>
                  <a:tcPr marL="0" marR="0" marT="64135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6BD"/>
                    </a:solidFill>
                  </a:tcPr>
                </a:tc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890" lvl="1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fr-FR" sz="1000" b="1" i="0" u="none" strike="noStrike" cap="none" spc="65" noProof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Date de début</a:t>
                      </a:r>
                    </a:p>
                  </a:txBody>
                  <a:tcPr marL="0" marR="0" marT="64135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AA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7731"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Implantation d’un ou </a:t>
                      </a:r>
                      <a:r>
                        <a:rPr lang="fr-CH" sz="1050" b="0" i="0" u="none" strike="noStrike" cap="none" spc="5" noProof="0" err="1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plusieur</a:t>
                      </a: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(s) </a:t>
                      </a:r>
                      <a:r>
                        <a:rPr lang="fr-CH" sz="1050" b="0" i="0" u="none" strike="noStrike" cap="none" spc="5" noProof="0" err="1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écopoint</a:t>
                      </a: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(s) lors des nouvelles constructions: </a:t>
                      </a:r>
                      <a:b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- mise à disposition d’un </a:t>
                      </a:r>
                      <a:r>
                        <a:rPr lang="fr-CH" sz="1050" b="0" i="0" u="none" strike="noStrike" cap="none" spc="5" noProof="0" err="1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écopoint</a:t>
                      </a: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 complémentaire complet</a:t>
                      </a:r>
                    </a:p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- création de nouveaux </a:t>
                      </a:r>
                      <a:r>
                        <a:rPr lang="fr-CH" sz="1050" b="0" i="0" u="none" strike="noStrike" cap="none" spc="5" noProof="0" err="1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écopoints</a:t>
                      </a: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 selon opportunités en substitution du porte à porte.</a:t>
                      </a:r>
                    </a:p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endParaRPr lang="fr-FR" sz="1050" b="0" i="0" u="none" strike="noStrike" cap="none" spc="5" noProof="0">
                        <a:solidFill>
                          <a:srgbClr val="5F5F5F"/>
                        </a:solidFill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255" marR="0" indent="0" algn="ctr" defTabSz="914239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249554" algn="l"/>
                        </a:tabLst>
                      </a:pPr>
                      <a:r>
                        <a:rPr lang="fr-FR" sz="1050" b="0" i="0" u="none" strike="noStrike" kern="1200" cap="none" spc="4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Territoire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256" indent="0" algn="ctr">
                        <a:lnSpc>
                          <a:spcPct val="100000"/>
                        </a:lnSpc>
                        <a:spcBef>
                          <a:spcPts val="370"/>
                        </a:spcBef>
                        <a:buFont typeface="Arial" panose="020B0604020202020204" pitchFamily="34" charset="0"/>
                        <a:buNone/>
                        <a:tabLst>
                          <a:tab pos="249554" algn="l"/>
                        </a:tabLst>
                      </a:pPr>
                      <a:r>
                        <a:rPr lang="fr-FR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Février 2023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204503"/>
                  </a:ext>
                </a:extLst>
              </a:tr>
              <a:tr h="915192">
                <a:tc>
                  <a:txBody>
                    <a:bodyPr/>
                    <a:lstStyle/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FR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Sensibilisation </a:t>
                      </a:r>
                      <a:r>
                        <a:rPr lang="fr-FR" sz="1050" b="0" i="0" u="none" strike="noStrike" cap="none" spc="5" noProof="0" err="1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écopoint</a:t>
                      </a:r>
                      <a:r>
                        <a:rPr lang="fr-FR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:  </a:t>
                      </a:r>
                      <a:r>
                        <a:rPr lang="de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 </a:t>
                      </a:r>
                    </a:p>
                    <a:p>
                      <a:pPr marL="306706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-"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Informations et conseils pratiques sur les lieux de tri en vue de prévenir et  d'améliorer la qualité du tri sélectif des déchets (sensibilisation </a:t>
                      </a:r>
                      <a:r>
                        <a:rPr lang="fr-CH" sz="1050" b="0" i="0" u="none" strike="noStrike" cap="none" spc="5" noProof="0" err="1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écopoint</a:t>
                      </a: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)    </a:t>
                      </a:r>
                    </a:p>
                    <a:p>
                      <a:pPr marL="306706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-"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Cibler et prioriser des </a:t>
                      </a:r>
                      <a:r>
                        <a:rPr lang="fr-CH" sz="1050" b="0" i="0" u="none" strike="noStrike" cap="none" spc="5" noProof="0" err="1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écopoints</a:t>
                      </a: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 stratégiques  sur le territoire communal  =&gt; intervention de Conseillers </a:t>
                      </a:r>
                      <a:r>
                        <a:rPr lang="fr-CH" sz="1050" b="0" i="0" u="none" strike="noStrike" cap="none" spc="5" noProof="0" err="1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écopoint</a:t>
                      </a: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 éco21</a:t>
                      </a:r>
                      <a:endParaRPr lang="fr-FR" sz="1050" b="0" i="0" u="none" strike="noStrike" cap="none" spc="5" noProof="0">
                        <a:solidFill>
                          <a:srgbClr val="5F5F5F"/>
                        </a:solidFill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0" lvl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FR" sz="1050" b="0" i="0" u="none" strike="noStrike" kern="1200" cap="none" spc="4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Particuliers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135256" marR="0" lvl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FR" sz="1050" b="0" i="0" u="none" strike="noStrike" kern="1200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Juin 2023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750121"/>
                  </a:ext>
                </a:extLst>
              </a:tr>
              <a:tr h="997114"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Accompagnement individuel </a:t>
                      </a:r>
                      <a:r>
                        <a:rPr lang="fr-CH" sz="1050" b="0" i="0" u="none" strike="noStrike" cap="none" spc="5" noProof="0" err="1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ZeroWaste</a:t>
                      </a: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/Zéro gaspillage: - .</a:t>
                      </a:r>
                    </a:p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- Coaching individuel à distance de 30 min et conseils personnalisés sur le Zéro déchets et le tri des déchets. (contrat de 100 coachings financés par la commune)</a:t>
                      </a:r>
                    </a:p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endParaRPr lang="fr-FR" sz="1050" b="0" i="0" u="none" strike="noStrike" cap="none" spc="5" noProof="0">
                        <a:solidFill>
                          <a:srgbClr val="5F5F5F"/>
                        </a:solidFill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255" marR="0" indent="0" algn="ctr" defTabSz="914239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249554" algn="l"/>
                        </a:tabLst>
                      </a:pPr>
                      <a:r>
                        <a:rPr lang="fr-FR" sz="1050" b="0" i="0" u="none" strike="noStrike" kern="1200" cap="none" spc="4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Habitants de la commune</a:t>
                      </a:r>
                    </a:p>
                    <a:p>
                      <a:pPr marL="135255" marR="0" indent="0" algn="ctr" defTabSz="914239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249554" algn="l"/>
                        </a:tabLst>
                      </a:pPr>
                      <a:r>
                        <a:rPr lang="fr-FR" sz="1050" b="0" i="0" u="none" strike="noStrike" kern="1200" cap="none" spc="4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Employés</a:t>
                      </a:r>
                    </a:p>
                    <a:p>
                      <a:pPr marL="135255" marR="0" indent="0" algn="ctr" defTabSz="914239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249554" algn="l"/>
                        </a:tabLst>
                      </a:pPr>
                      <a:r>
                        <a:rPr lang="fr-FR" sz="1050" b="0" i="0" u="none" strike="noStrike" kern="1200" cap="none" spc="4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Conseil</a:t>
                      </a:r>
                    </a:p>
                    <a:p>
                      <a:pPr marL="135255" marR="0" indent="0" algn="ctr" defTabSz="914239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249554" algn="l"/>
                        </a:tabLst>
                      </a:pPr>
                      <a:r>
                        <a:rPr lang="fr-FR" sz="1050" b="0" i="0" u="none" strike="noStrike" kern="1200" cap="none" spc="4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Administration et infrastructures communales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256" marR="0" lvl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FR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01.01.2023 (en cours 2024)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811563"/>
                  </a:ext>
                </a:extLst>
              </a:tr>
              <a:tr h="425997">
                <a:tc>
                  <a:txBody>
                    <a:bodyPr/>
                    <a:lstStyle/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J'la Ramène«: filière de consigne des contenants en verre: </a:t>
                      </a:r>
                    </a:p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- retour de la consigne en verre chez les producteurs et revendeurs locaux.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0" indent="0" algn="ctr" defTabSz="914239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249554" algn="l"/>
                        </a:tabLst>
                      </a:pPr>
                      <a:r>
                        <a:rPr lang="fr-FR" sz="1050" b="0" i="0" u="none" strike="noStrike" kern="1200" cap="none" spc="4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Territoire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135256" marR="0" lvl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FR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01.01.2023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735693"/>
                  </a:ext>
                </a:extLst>
              </a:tr>
              <a:tr h="929324">
                <a:tc>
                  <a:txBody>
                    <a:bodyPr/>
                    <a:lstStyle/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Intégration de matériaux recyclés dans les nouvelles constructions ou rénovations: </a:t>
                      </a:r>
                    </a:p>
                    <a:p>
                      <a:pPr marL="306706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-"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promotion de la réutilisation ou de réemploi d’éléments de construction et sensibilisations des maîtres d’ouvrages</a:t>
                      </a:r>
                    </a:p>
                    <a:p>
                      <a:pPr marL="306706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-"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 présentation de la solution C-BAT (février 2023)</a:t>
                      </a:r>
                      <a:endParaRPr lang="fr-FR" sz="1050" b="0" i="0" u="none" strike="noStrike" cap="none" spc="5" noProof="0">
                        <a:solidFill>
                          <a:srgbClr val="5F5F5F"/>
                        </a:solidFill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0" indent="0" algn="ctr" defTabSz="914239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249554" algn="l"/>
                        </a:tabLst>
                      </a:pPr>
                      <a:r>
                        <a:rPr lang="fr-FR" sz="1050" b="0" i="0" u="none" strike="noStrike" kern="1200" cap="none" spc="4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Administration et infrastructures communales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135256" marR="0" lvl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FR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A définir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29175"/>
                  </a:ext>
                </a:extLst>
              </a:tr>
              <a:tr h="558858">
                <a:tc>
                  <a:txBody>
                    <a:bodyPr/>
                    <a:lstStyle/>
                    <a:p>
                      <a:pPr marL="0" algn="l" defTabSz="914239" rtl="0" eaLnBrk="1" fontAlgn="b" latinLnBrk="0" hangingPunct="1"/>
                      <a:r>
                        <a:rPr lang="fr-FR" sz="1050" b="0" i="0" u="none" strike="noStrike" kern="1200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Plateforme Re-sources: </a:t>
                      </a:r>
                      <a:r>
                        <a:rPr lang="fr-CH" sz="1050" b="0" i="0" u="none" strike="noStrike" kern="1200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p</a:t>
                      </a:r>
                      <a:r>
                        <a:rPr lang="fr-CH" sz="1050" b="0" i="0" u="none" strike="noStrike" kern="1200" cap="none" spc="5" err="1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</a:rPr>
                        <a:t>lateforme</a:t>
                      </a:r>
                      <a:r>
                        <a:rPr lang="fr-CH" sz="1050" b="0" i="0" u="none" strike="noStrike" kern="1200" cap="none" spc="5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</a:rPr>
                        <a:t> d'économie circulaire pour l'échange de biens entre entreprises, communes et associations.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0" indent="0" algn="ctr" defTabSz="914239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249554" algn="l"/>
                        </a:tabLst>
                      </a:pPr>
                      <a:endParaRPr lang="fr-FR" sz="1050" b="0" i="0" u="none" strike="noStrike" kern="1200" cap="none" spc="5" noProof="0">
                        <a:solidFill>
                          <a:srgbClr val="5F5F5F"/>
                        </a:solidFill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135256" marR="0" lvl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FR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Inscription faite en octobre 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215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775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0051A4B-97FD-F72C-FF98-7ED21EC4B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79" y="1411049"/>
            <a:ext cx="4005419" cy="403590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CF231655-9995-49CB-D5FC-305D35B25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Vue efficience déchets &amp; économie circulaire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51B91D-EA63-9775-F921-71AEAE734D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Projets en cours</a:t>
            </a:r>
          </a:p>
        </p:txBody>
      </p:sp>
      <p:graphicFrame>
        <p:nvGraphicFramePr>
          <p:cNvPr id="2" name="object 5">
            <a:extLst>
              <a:ext uri="{FF2B5EF4-FFF2-40B4-BE49-F238E27FC236}">
                <a16:creationId xmlns:a16="http://schemas.microsoft.com/office/drawing/2014/main" id="{EA6E97B4-49A3-0183-A766-35169A9B0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524098"/>
              </p:ext>
            </p:extLst>
          </p:nvPr>
        </p:nvGraphicFramePr>
        <p:xfrm>
          <a:off x="339724" y="1411049"/>
          <a:ext cx="8648620" cy="4518725"/>
        </p:xfrm>
        <a:graphic>
          <a:graphicData uri="http://schemas.openxmlformats.org/drawingml/2006/table">
            <a:tbl>
              <a:tblPr firstRow="1" bandRow="1"/>
              <a:tblGrid>
                <a:gridCol w="4808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84">
                  <a:extLst>
                    <a:ext uri="{9D8B030D-6E8A-4147-A177-3AD203B41FA5}">
                      <a16:colId xmlns:a16="http://schemas.microsoft.com/office/drawing/2014/main" val="836122170"/>
                    </a:ext>
                  </a:extLst>
                </a:gridCol>
                <a:gridCol w="2286081">
                  <a:extLst>
                    <a:ext uri="{9D8B030D-6E8A-4147-A177-3AD203B41FA5}">
                      <a16:colId xmlns:a16="http://schemas.microsoft.com/office/drawing/2014/main" val="1047612215"/>
                    </a:ext>
                  </a:extLst>
                </a:gridCol>
              </a:tblGrid>
              <a:tr h="333375"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89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fr-FR" sz="1000" b="1" spc="65" noProof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Action</a:t>
                      </a:r>
                      <a:endParaRPr lang="fr-FR" sz="1000" b="1" noProof="0">
                        <a:latin typeface="+mn-lt"/>
                        <a:cs typeface="Arial"/>
                      </a:endParaRPr>
                    </a:p>
                  </a:txBody>
                  <a:tcPr marL="0" marR="0" marT="64135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AA26"/>
                    </a:solidFill>
                  </a:tcPr>
                </a:tc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255" marR="0" algn="ctr" defTabSz="914239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fr-FR" sz="1000" b="1" i="0" u="none" strike="noStrike" kern="1200" cap="none" spc="40" noProof="0">
                          <a:solidFill>
                            <a:srgbClr val="56AA26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Cible</a:t>
                      </a:r>
                    </a:p>
                  </a:txBody>
                  <a:tcPr marL="0" marR="0" marT="64135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6BD"/>
                    </a:solidFill>
                  </a:tcPr>
                </a:tc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890" lvl="1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fr-FR" sz="1000" b="1" i="0" u="none" strike="noStrike" cap="none" spc="65" noProof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Date de début</a:t>
                      </a:r>
                    </a:p>
                  </a:txBody>
                  <a:tcPr marL="0" marR="0" marT="64135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AA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227">
                <a:tc>
                  <a:txBody>
                    <a:bodyPr/>
                    <a:lstStyle/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kern="1200" cap="none" spc="5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</a:rPr>
                        <a:t>Signalétique déchets: Pose de visuels et affiches GESDEC/éco21 aux </a:t>
                      </a:r>
                      <a:r>
                        <a:rPr lang="fr-CH" sz="1050" b="0" i="0" u="none" strike="noStrike" kern="1200" cap="none" spc="5" err="1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</a:rPr>
                        <a:t>écopoints</a:t>
                      </a:r>
                      <a:endParaRPr lang="fr-CH" sz="1050" b="0" i="0" u="none" strike="noStrike" kern="1200" cap="none" spc="5">
                        <a:solidFill>
                          <a:srgbClr val="5F5F5F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0" indent="0" algn="ctr" defTabSz="914239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249554" algn="l"/>
                        </a:tabLst>
                      </a:pPr>
                      <a:endParaRPr lang="fr-FR" sz="1050" b="0" i="0" u="none" strike="noStrike" kern="1200" cap="none" spc="4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135256" indent="0" algn="ctr">
                        <a:lnSpc>
                          <a:spcPct val="100000"/>
                        </a:lnSpc>
                        <a:spcBef>
                          <a:spcPts val="370"/>
                        </a:spcBef>
                        <a:buFont typeface="Arial" panose="020B0604020202020204" pitchFamily="34" charset="0"/>
                        <a:buNone/>
                        <a:tabLst>
                          <a:tab pos="249554" algn="l"/>
                        </a:tabLst>
                      </a:pPr>
                      <a:r>
                        <a:rPr lang="fr-FR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2023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791623"/>
                  </a:ext>
                </a:extLst>
              </a:tr>
              <a:tr h="794227"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Création d'une ressourcerie communale: </a:t>
                      </a:r>
                    </a:p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-Mise à disposition d’un local par la commune pour créer un lieu d'échanges de bien gratuits entre les habitants de </a:t>
                      </a:r>
                      <a:r>
                        <a:rPr lang="fr-CH" sz="1050" b="0" i="0" u="none" strike="noStrike" cap="none" spc="5" noProof="0" err="1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Choulex</a:t>
                      </a: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Espace d'informations et d'annonces pour les encombrants. Animation par des étudiants.</a:t>
                      </a:r>
                    </a:p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Ouverture un week-end sur deux.</a:t>
                      </a:r>
                      <a:endParaRPr lang="fr-FR" sz="1050" b="0" i="0" u="none" strike="noStrike" cap="none" spc="5" noProof="0">
                        <a:solidFill>
                          <a:srgbClr val="5F5F5F"/>
                        </a:solidFill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255" marR="0" indent="0" algn="ctr" defTabSz="914239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249554" algn="l"/>
                        </a:tabLst>
                      </a:pPr>
                      <a:r>
                        <a:rPr lang="fr-FR" sz="1050" b="0" i="0" u="none" strike="noStrike" kern="1200" cap="none" spc="4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Administration et infrastructures communales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256" indent="0" algn="ctr">
                        <a:lnSpc>
                          <a:spcPct val="100000"/>
                        </a:lnSpc>
                        <a:spcBef>
                          <a:spcPts val="370"/>
                        </a:spcBef>
                        <a:buFont typeface="Arial" panose="020B0604020202020204" pitchFamily="34" charset="0"/>
                        <a:buNone/>
                        <a:tabLst>
                          <a:tab pos="249554" algn="l"/>
                        </a:tabLst>
                      </a:pPr>
                      <a:r>
                        <a:rPr lang="fr-FR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29 avril 2023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204503"/>
                  </a:ext>
                </a:extLst>
              </a:tr>
              <a:tr h="794227">
                <a:tc>
                  <a:txBody>
                    <a:bodyPr/>
                    <a:lstStyle/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Accompagnement SIG-éco21 pour la restauration collective scolaire :</a:t>
                      </a:r>
                    </a:p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- Diagnostic sur le contenu CO2 des repas, le gaspillage alimentaire et les déchets + plan d’actions opérationnelles à mettre en œuvre</a:t>
                      </a:r>
                    </a:p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- Actualisation de l'offre d'accompagnement par SIG-éco21 pour le deuxième semestre 2023 sur trois axes : gaspillage alimentaire, contenants réutilisables et tri des déchets. 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0" lvl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FR" sz="1050" b="0" i="0" u="none" strike="noStrike" kern="1200" cap="none" spc="4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Administration et infrastructures communales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135256" marR="0" lvl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FR" sz="1050" b="0" i="0" u="none" strike="noStrike" kern="1200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Dès 2024, à définir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750121"/>
                  </a:ext>
                </a:extLst>
              </a:tr>
              <a:tr h="618428"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FR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Action abonnement "La Manivelle« : </a:t>
                      </a:r>
                      <a:endParaRPr lang="fr-CH" sz="1050" b="0" i="0" u="none" strike="noStrike" cap="none" spc="5" noProof="0">
                        <a:solidFill>
                          <a:srgbClr val="5F5F5F"/>
                        </a:solidFill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CH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- subvention d’abonnements à une bibliothèque d’objets</a:t>
                      </a:r>
                      <a:endParaRPr lang="fr-FR" sz="1050" b="0" i="0" u="none" strike="noStrike" cap="none" spc="5" noProof="0">
                        <a:solidFill>
                          <a:srgbClr val="5F5F5F"/>
                        </a:solidFill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255" marR="0" indent="0" algn="ctr" defTabSz="914239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249554" algn="l"/>
                        </a:tabLst>
                      </a:pPr>
                      <a:r>
                        <a:rPr lang="fr-FR" sz="1050" b="0" i="0" u="none" strike="noStrike" kern="1200" cap="none" spc="4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Particuliers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1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239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358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477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59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2716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9835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6954" algn="l" defTabSz="91423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35256" marR="0" lvl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FR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A définir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33232"/>
                  </a:ext>
                </a:extLst>
              </a:tr>
              <a:tr h="415575">
                <a:tc>
                  <a:txBody>
                    <a:bodyPr/>
                    <a:lstStyle/>
                    <a:p>
                      <a:pPr marL="135256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FR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Contrat de collecte de déchets: </a:t>
                      </a:r>
                      <a:r>
                        <a:rPr lang="fr-CH" sz="1050" b="0" i="0" u="none" strike="noStrike" kern="1200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a</a:t>
                      </a:r>
                      <a:r>
                        <a:rPr lang="fr-CH" sz="1050" b="0" i="0" u="none" strike="noStrike" kern="1200" cap="none" spc="5" err="1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</a:rPr>
                        <a:t>ccompagnement</a:t>
                      </a:r>
                      <a:r>
                        <a:rPr lang="fr-CH" sz="1050" b="0" i="0" u="none" strike="noStrike" kern="1200" cap="none" spc="5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</a:rPr>
                        <a:t> SIG-éco21 via le bureau CSD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0" indent="0" algn="ctr" defTabSz="914239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249554" algn="l"/>
                        </a:tabLst>
                      </a:pPr>
                      <a:endParaRPr lang="fr-FR" sz="1050" b="0" i="0" u="none" strike="noStrike" kern="1200" cap="none" spc="4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135256" marR="0" lvl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3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49554" algn="l"/>
                        </a:tabLst>
                        <a:defRPr/>
                      </a:pPr>
                      <a:r>
                        <a:rPr lang="fr-FR" sz="1050" b="0" i="0" u="none" strike="noStrike" cap="none" spc="5" noProof="0">
                          <a:solidFill>
                            <a:srgbClr val="5F5F5F"/>
                          </a:solidFill>
                          <a:latin typeface="+mn-lt"/>
                          <a:ea typeface="+mn-ea"/>
                          <a:cs typeface="Arial"/>
                          <a:sym typeface="Arial"/>
                        </a:rPr>
                        <a:t>A définir en 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439751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FB530193-A889-A507-7264-621B9658CF84}"/>
              </a:ext>
            </a:extLst>
          </p:cNvPr>
          <p:cNvSpPr txBox="1"/>
          <p:nvPr/>
        </p:nvSpPr>
        <p:spPr>
          <a:xfrm>
            <a:off x="339724" y="6076553"/>
            <a:ext cx="1195705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000" i="1"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fr-CH" sz="1000" i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 </a:t>
            </a:r>
            <a:r>
              <a:rPr lang="fr-CH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actions peuvent évoluer en fonction des besoins de votre commune et de l’évolution des solutions SIG-éco21 proposées </a:t>
            </a:r>
            <a:r>
              <a:rPr lang="fr-CH" sz="1000" b="1" i="1" baseline="0" dirty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2787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7148D6D8-8581-1F64-DC10-9B05C10777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03" t="10603" r="6068"/>
          <a:stretch/>
        </p:blipFill>
        <p:spPr>
          <a:xfrm>
            <a:off x="7398165" y="1393585"/>
            <a:ext cx="4180853" cy="4070829"/>
          </a:xfrm>
          <a:prstGeom prst="ellipse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7A648FB-50BA-B196-F29C-B3EA86D0A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/>
              <a:t>Solaire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3A57144-DBE9-2C89-A060-0853592283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/>
              <a:t>Vue d’ensemble et potentiels</a:t>
            </a:r>
          </a:p>
        </p:txBody>
      </p:sp>
      <p:graphicFrame>
        <p:nvGraphicFramePr>
          <p:cNvPr id="2" name="Espace réservé du contenu 6">
            <a:extLst>
              <a:ext uri="{FF2B5EF4-FFF2-40B4-BE49-F238E27FC236}">
                <a16:creationId xmlns:a16="http://schemas.microsoft.com/office/drawing/2014/main" id="{EA0E7978-CF59-4678-3C7A-AE2348FE11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4465470"/>
              </p:ext>
            </p:extLst>
          </p:nvPr>
        </p:nvGraphicFramePr>
        <p:xfrm>
          <a:off x="612982" y="3677149"/>
          <a:ext cx="5876928" cy="85071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69232">
                  <a:extLst>
                    <a:ext uri="{9D8B030D-6E8A-4147-A177-3AD203B41FA5}">
                      <a16:colId xmlns:a16="http://schemas.microsoft.com/office/drawing/2014/main" val="1542586681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4228101979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1121021577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2022054589"/>
                    </a:ext>
                  </a:extLst>
                </a:gridCol>
              </a:tblGrid>
              <a:tr h="394977"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&lt; 30 kWc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30-50 kWc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50-100 kWc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&gt;100 kWc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549607"/>
                  </a:ext>
                </a:extLst>
              </a:tr>
              <a:tr h="455742"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6861266"/>
                  </a:ext>
                </a:extLst>
              </a:tr>
            </a:tbl>
          </a:graphicData>
        </a:graphic>
      </p:graphicFrame>
      <p:sp>
        <p:nvSpPr>
          <p:cNvPr id="5" name="Espace réservé du contenu 12">
            <a:extLst>
              <a:ext uri="{FF2B5EF4-FFF2-40B4-BE49-F238E27FC236}">
                <a16:creationId xmlns:a16="http://schemas.microsoft.com/office/drawing/2014/main" id="{53FF192D-F5D9-15A0-AFAF-8D6457A88806}"/>
              </a:ext>
            </a:extLst>
          </p:cNvPr>
          <p:cNvSpPr txBox="1">
            <a:spLocks/>
          </p:cNvSpPr>
          <p:nvPr/>
        </p:nvSpPr>
        <p:spPr>
          <a:xfrm>
            <a:off x="576154" y="2628637"/>
            <a:ext cx="6912387" cy="38809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9875" indent="-269875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"/>
              <a:defRPr sz="18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buFont typeface="Signature" pitchFamily="50" charset="0"/>
              <a:buChar char=""/>
              <a:tabLst/>
              <a:defRPr/>
            </a:pPr>
            <a:r>
              <a: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 pitchFamily="50" charset="0"/>
                <a:ea typeface="Signature" pitchFamily="50" charset="0"/>
                <a:cs typeface="Arial" pitchFamily="34" charset="0"/>
              </a:rPr>
              <a:t>Répartition des installations solaires potentielles en fonction des kWc (bâtiments communaux)</a:t>
            </a: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buFont typeface="Signature" pitchFamily="50" charset="0"/>
              <a:buChar char=""/>
              <a:tabLst/>
              <a:defRPr/>
            </a:pPr>
            <a:endParaRPr lang="fr-CH" sz="1400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buFont typeface="Signature" pitchFamily="50" charset="0"/>
              <a:buChar char=""/>
              <a:tabLst/>
              <a:defRPr/>
            </a:pPr>
            <a:endParaRPr kumimoji="0" lang="fr-CH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Signature" pitchFamily="50" charset="0"/>
              <a:ea typeface="Signature" pitchFamily="50" charset="0"/>
              <a:cs typeface="Arial" pitchFamily="34" charset="0"/>
            </a:endParaRP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buFont typeface="Signature" pitchFamily="50" charset="0"/>
              <a:buChar char=""/>
              <a:tabLst/>
              <a:defRPr/>
            </a:pPr>
            <a:endParaRPr lang="fr-CH" sz="1400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buFont typeface="Signature" pitchFamily="50" charset="0"/>
              <a:buChar char=""/>
              <a:tabLst/>
              <a:defRPr/>
            </a:pPr>
            <a:endParaRPr kumimoji="0" lang="fr-CH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Signature" pitchFamily="50" charset="0"/>
              <a:ea typeface="Signature" pitchFamily="50" charset="0"/>
              <a:cs typeface="Arial" pitchFamily="34" charset="0"/>
            </a:endParaRP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buFont typeface="Signature" pitchFamily="50" charset="0"/>
              <a:buChar char=""/>
              <a:tabLst/>
              <a:defRPr/>
            </a:pPr>
            <a:endParaRPr lang="fr-CH" sz="1400" dirty="0">
              <a:solidFill>
                <a:srgbClr val="000000"/>
              </a:solidFill>
            </a:endParaRP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buFont typeface="Signature" pitchFamily="50" charset="0"/>
              <a:buChar char=""/>
              <a:tabLst/>
              <a:defRPr/>
            </a:pPr>
            <a:endParaRPr kumimoji="0" lang="fr-CH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 pitchFamily="50" charset="0"/>
              <a:ea typeface="Signature" pitchFamily="50" charset="0"/>
              <a:cs typeface="Arial" pitchFamily="34" charset="0"/>
            </a:endParaRPr>
          </a:p>
          <a:p>
            <a:pPr marL="0" marR="0" lvl="0" indent="0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buNone/>
              <a:tabLst/>
              <a:defRPr/>
            </a:pPr>
            <a:endParaRPr kumimoji="0" lang="fr-CH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 pitchFamily="50" charset="0"/>
              <a:ea typeface="Signature" pitchFamily="50" charset="0"/>
              <a:cs typeface="Arial" pitchFamily="34" charset="0"/>
            </a:endParaRPr>
          </a:p>
        </p:txBody>
      </p:sp>
      <p:graphicFrame>
        <p:nvGraphicFramePr>
          <p:cNvPr id="6" name="Tableau 14">
            <a:extLst>
              <a:ext uri="{FF2B5EF4-FFF2-40B4-BE49-F238E27FC236}">
                <a16:creationId xmlns:a16="http://schemas.microsoft.com/office/drawing/2014/main" id="{0DD1630F-BC83-47C3-FEAB-5963239EDA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260932"/>
              </p:ext>
            </p:extLst>
          </p:nvPr>
        </p:nvGraphicFramePr>
        <p:xfrm>
          <a:off x="612982" y="1393585"/>
          <a:ext cx="3419366" cy="93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4830">
                  <a:extLst>
                    <a:ext uri="{9D8B030D-6E8A-4147-A177-3AD203B41FA5}">
                      <a16:colId xmlns:a16="http://schemas.microsoft.com/office/drawing/2014/main" val="3303109914"/>
                    </a:ext>
                  </a:extLst>
                </a:gridCol>
                <a:gridCol w="944536">
                  <a:extLst>
                    <a:ext uri="{9D8B030D-6E8A-4147-A177-3AD203B41FA5}">
                      <a16:colId xmlns:a16="http://schemas.microsoft.com/office/drawing/2014/main" val="3550332423"/>
                    </a:ext>
                  </a:extLst>
                </a:gridCol>
              </a:tblGrid>
              <a:tr h="468274">
                <a:tc>
                  <a:txBody>
                    <a:bodyPr/>
                    <a:lstStyle/>
                    <a:p>
                      <a:r>
                        <a:rPr lang="fr-CH" sz="1100" b="1" dirty="0">
                          <a:solidFill>
                            <a:schemeClr val="tx1"/>
                          </a:solidFill>
                        </a:rPr>
                        <a:t>Installations solaires existantes (bâtiments communaux)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1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747678"/>
                  </a:ext>
                </a:extLst>
              </a:tr>
              <a:tr h="468274">
                <a:tc>
                  <a:txBody>
                    <a:bodyPr/>
                    <a:lstStyle/>
                    <a:p>
                      <a:pPr marL="0" marR="0" lvl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b="1" dirty="0">
                          <a:solidFill>
                            <a:schemeClr val="tx1"/>
                          </a:solidFill>
                        </a:rPr>
                        <a:t>Installations solaires existantes (territoire communal)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100" b="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066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7315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2FC79F4-49C4-7D2E-7B1B-B82561B08194}"/>
              </a:ext>
            </a:extLst>
          </p:cNvPr>
          <p:cNvSpPr/>
          <p:nvPr/>
        </p:nvSpPr>
        <p:spPr>
          <a:xfrm>
            <a:off x="252179" y="3565490"/>
            <a:ext cx="5854716" cy="2661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fr-CH" sz="1050" dirty="0">
              <a:solidFill>
                <a:schemeClr val="tx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8C5B08B-148C-CA5D-C0DA-6F2ED7944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Solaire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0D3EB8-CC7E-DF7D-361A-5620035EEC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Patrimoine administratif</a:t>
            </a:r>
          </a:p>
        </p:txBody>
      </p:sp>
      <p:graphicFrame>
        <p:nvGraphicFramePr>
          <p:cNvPr id="5" name="Espace réservé du contenu 6">
            <a:extLst>
              <a:ext uri="{FF2B5EF4-FFF2-40B4-BE49-F238E27FC236}">
                <a16:creationId xmlns:a16="http://schemas.microsoft.com/office/drawing/2014/main" id="{7F302B93-EC0C-903F-5E7E-747936006F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4931306"/>
              </p:ext>
            </p:extLst>
          </p:nvPr>
        </p:nvGraphicFramePr>
        <p:xfrm>
          <a:off x="397843" y="1211055"/>
          <a:ext cx="4573398" cy="130646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69232">
                  <a:extLst>
                    <a:ext uri="{9D8B030D-6E8A-4147-A177-3AD203B41FA5}">
                      <a16:colId xmlns:a16="http://schemas.microsoft.com/office/drawing/2014/main" val="1542586681"/>
                    </a:ext>
                  </a:extLst>
                </a:gridCol>
                <a:gridCol w="1634934">
                  <a:extLst>
                    <a:ext uri="{9D8B030D-6E8A-4147-A177-3AD203B41FA5}">
                      <a16:colId xmlns:a16="http://schemas.microsoft.com/office/drawing/2014/main" val="4228101979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2022054589"/>
                    </a:ext>
                  </a:extLst>
                </a:gridCol>
              </a:tblGrid>
              <a:tr h="394977"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Bâtiment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Adresse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Puissance [kWc]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549607"/>
                  </a:ext>
                </a:extLst>
              </a:tr>
              <a:tr h="455742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Mairie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Chemin des </a:t>
                      </a:r>
                      <a:r>
                        <a:rPr lang="fr-CH" sz="1200" b="0" i="0" u="none" strike="noStrike" dirty="0" err="1">
                          <a:effectLst/>
                          <a:latin typeface="Arial" panose="020B0604020202020204" pitchFamily="34" charset="0"/>
                        </a:rPr>
                        <a:t>Briffods</a:t>
                      </a:r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 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10.57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6861266"/>
                  </a:ext>
                </a:extLst>
              </a:tr>
              <a:tr h="455742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Ecole primaire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Chemin des </a:t>
                      </a:r>
                      <a:r>
                        <a:rPr lang="fr-CH" sz="1200" b="0" i="0" u="none" strike="noStrike" dirty="0" err="1">
                          <a:effectLst/>
                          <a:latin typeface="Arial" panose="020B0604020202020204" pitchFamily="34" charset="0"/>
                        </a:rPr>
                        <a:t>Briffods</a:t>
                      </a:r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 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9.34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8361501"/>
                  </a:ext>
                </a:extLst>
              </a:tr>
            </a:tbl>
          </a:graphicData>
        </a:graphic>
      </p:graphicFrame>
      <p:graphicFrame>
        <p:nvGraphicFramePr>
          <p:cNvPr id="12" name="Espace réservé du contenu 6">
            <a:extLst>
              <a:ext uri="{FF2B5EF4-FFF2-40B4-BE49-F238E27FC236}">
                <a16:creationId xmlns:a16="http://schemas.microsoft.com/office/drawing/2014/main" id="{492AC884-947B-7833-2DC8-3E11B408AC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6159028"/>
              </p:ext>
            </p:extLst>
          </p:nvPr>
        </p:nvGraphicFramePr>
        <p:xfrm>
          <a:off x="5527190" y="1211055"/>
          <a:ext cx="4445002" cy="130646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69232">
                  <a:extLst>
                    <a:ext uri="{9D8B030D-6E8A-4147-A177-3AD203B41FA5}">
                      <a16:colId xmlns:a16="http://schemas.microsoft.com/office/drawing/2014/main" val="1542586681"/>
                    </a:ext>
                  </a:extLst>
                </a:gridCol>
                <a:gridCol w="1628033">
                  <a:extLst>
                    <a:ext uri="{9D8B030D-6E8A-4147-A177-3AD203B41FA5}">
                      <a16:colId xmlns:a16="http://schemas.microsoft.com/office/drawing/2014/main" val="4228101979"/>
                    </a:ext>
                  </a:extLst>
                </a:gridCol>
                <a:gridCol w="1347737">
                  <a:extLst>
                    <a:ext uri="{9D8B030D-6E8A-4147-A177-3AD203B41FA5}">
                      <a16:colId xmlns:a16="http://schemas.microsoft.com/office/drawing/2014/main" val="2022054589"/>
                    </a:ext>
                  </a:extLst>
                </a:gridCol>
              </a:tblGrid>
              <a:tr h="394977"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Bâtiment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Adresse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Puissance [kWc]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549607"/>
                  </a:ext>
                </a:extLst>
              </a:tr>
              <a:tr h="455742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Stade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Route de </a:t>
                      </a:r>
                      <a:r>
                        <a:rPr lang="fr-CH" sz="1200" b="0" i="0" u="none" strike="noStrike" dirty="0" err="1">
                          <a:effectLst/>
                          <a:latin typeface="Arial" panose="020B0604020202020204" pitchFamily="34" charset="0"/>
                        </a:rPr>
                        <a:t>Choulex</a:t>
                      </a:r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 156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12.6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31673846"/>
                  </a:ext>
                </a:extLst>
              </a:tr>
              <a:tr h="455742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Restaurant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Route de </a:t>
                      </a:r>
                      <a:r>
                        <a:rPr lang="fr-CH" sz="1200" b="0" i="0" u="none" strike="noStrike" dirty="0" err="1">
                          <a:effectLst/>
                          <a:latin typeface="Arial" panose="020B0604020202020204" pitchFamily="34" charset="0"/>
                        </a:rPr>
                        <a:t>Choulex</a:t>
                      </a:r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 132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18.4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89035981"/>
                  </a:ext>
                </a:extLst>
              </a:tr>
            </a:tbl>
          </a:graphicData>
        </a:graphic>
      </p:graphicFrame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9E3CD574-A1D1-2FB5-C54B-06E077FC67AF}"/>
              </a:ext>
            </a:extLst>
          </p:cNvPr>
          <p:cNvSpPr txBox="1">
            <a:spLocks/>
          </p:cNvSpPr>
          <p:nvPr/>
        </p:nvSpPr>
        <p:spPr>
          <a:xfrm>
            <a:off x="397843" y="2672039"/>
            <a:ext cx="10374932" cy="7389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9875" indent="-269875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"/>
              <a:defRPr sz="18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H" dirty="0"/>
          </a:p>
          <a:p>
            <a:r>
              <a:rPr lang="fr-CH" sz="1200" dirty="0"/>
              <a:t>La Mairie et l’école étant protégées, il n’est pas possible d’installer de PV.</a:t>
            </a:r>
          </a:p>
          <a:p>
            <a:endParaRPr lang="fr-CH" sz="1200" dirty="0"/>
          </a:p>
          <a:p>
            <a:endParaRPr lang="fr-CH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03BF6B-4249-83D8-43A8-559B116CDFF7}"/>
              </a:ext>
            </a:extLst>
          </p:cNvPr>
          <p:cNvSpPr txBox="1"/>
          <p:nvPr/>
        </p:nvSpPr>
        <p:spPr>
          <a:xfrm>
            <a:off x="397843" y="3663377"/>
            <a:ext cx="5698157" cy="234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90000"/>
              <a:buFont typeface="Signature" pitchFamily="50" charset="0"/>
              <a:buNone/>
              <a:tabLst/>
              <a:defRPr/>
            </a:pPr>
            <a:r>
              <a:rPr kumimoji="0" lang="fr-CH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/>
                <a:ea typeface="Signature" pitchFamily="50" charset="0"/>
                <a:cs typeface="Helvetica" panose="020B0604020202020204" pitchFamily="34" charset="0"/>
              </a:rPr>
              <a:t>PERSPECTIVES</a:t>
            </a: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Signature" pitchFamily="50" charset="0"/>
              <a:cs typeface="Helvetica" panose="020B0604020202020204" pitchFamily="34" charset="0"/>
            </a:endParaRPr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r>
              <a:rPr lang="fr-CH" sz="1200" dirty="0"/>
              <a:t>Etude détaillée réalisée en juin sur ces 2 adresses pour la mise en place d’une centrale solaire photovoltaïque sur chacun des bâtiments. L’étude s’est révélée favorable à une telle installation</a:t>
            </a:r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endParaRPr lang="fr-CH" sz="1200" dirty="0"/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r>
              <a:rPr lang="fr-CH" sz="1200" dirty="0"/>
              <a:t>Le local pétanque est un bâtiment protégé mais l’installation est possible sur l’annexe.</a:t>
            </a:r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endParaRPr lang="fr-CH" sz="1200" dirty="0"/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r>
              <a:rPr lang="fr-CH" sz="1200" dirty="0"/>
              <a:t>Mise en place de bornes de recharge électrique pour augmenter l’autoconsommation et valoriser la production solaire au Local de pétanque.</a:t>
            </a:r>
          </a:p>
        </p:txBody>
      </p:sp>
    </p:spTree>
    <p:extLst>
      <p:ext uri="{BB962C8B-B14F-4D97-AF65-F5344CB8AC3E}">
        <p14:creationId xmlns:p14="http://schemas.microsoft.com/office/powerpoint/2010/main" val="720265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8C5B08B-148C-CA5D-C0DA-6F2ED7944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Solaire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0D3EB8-CC7E-DF7D-361A-5620035EEC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Patrimoine administratif</a:t>
            </a:r>
          </a:p>
        </p:txBody>
      </p:sp>
      <p:graphicFrame>
        <p:nvGraphicFramePr>
          <p:cNvPr id="10" name="Espace réservé du contenu 6">
            <a:extLst>
              <a:ext uri="{FF2B5EF4-FFF2-40B4-BE49-F238E27FC236}">
                <a16:creationId xmlns:a16="http://schemas.microsoft.com/office/drawing/2014/main" id="{30D74C42-ED40-124F-7031-ED126A8BA1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181446"/>
              </p:ext>
            </p:extLst>
          </p:nvPr>
        </p:nvGraphicFramePr>
        <p:xfrm>
          <a:off x="339724" y="1260485"/>
          <a:ext cx="4573398" cy="267368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69232">
                  <a:extLst>
                    <a:ext uri="{9D8B030D-6E8A-4147-A177-3AD203B41FA5}">
                      <a16:colId xmlns:a16="http://schemas.microsoft.com/office/drawing/2014/main" val="1542586681"/>
                    </a:ext>
                  </a:extLst>
                </a:gridCol>
                <a:gridCol w="1634934">
                  <a:extLst>
                    <a:ext uri="{9D8B030D-6E8A-4147-A177-3AD203B41FA5}">
                      <a16:colId xmlns:a16="http://schemas.microsoft.com/office/drawing/2014/main" val="4228101979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2022054589"/>
                    </a:ext>
                  </a:extLst>
                </a:gridCol>
              </a:tblGrid>
              <a:tr h="394977"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Bâtiment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Adresse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Puissance [kWc]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549607"/>
                  </a:ext>
                </a:extLst>
              </a:tr>
              <a:tr h="455742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Gouille-Noire 29-33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Chemin de la Gouille-Noire 29-33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15.61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36861266"/>
                  </a:ext>
                </a:extLst>
              </a:tr>
              <a:tr h="455742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Gouille-Noire 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Chemin de la Gouille-Noire 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11.59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78361501"/>
                  </a:ext>
                </a:extLst>
              </a:tr>
              <a:tr h="455742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Gouille-Noire 23-27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Chemin de la Gouille-Noire 23-27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8.95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06353929"/>
                  </a:ext>
                </a:extLst>
              </a:tr>
              <a:tr h="455742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Gouille-Noire 13-15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Chemin de la Gouille-Noire 13-15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8.20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48116088"/>
                  </a:ext>
                </a:extLst>
              </a:tr>
              <a:tr h="455742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Gouille-Noire 19-21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Chemin de la Gouille-Noire 19-21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1200" b="0" i="0" u="none" strike="noStrike" dirty="0">
                          <a:effectLst/>
                          <a:latin typeface="Arial" panose="020B0604020202020204" pitchFamily="34" charset="0"/>
                        </a:rPr>
                        <a:t>6.91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4086596"/>
                  </a:ext>
                </a:extLst>
              </a:tr>
            </a:tbl>
          </a:graphicData>
        </a:graphic>
      </p:graphicFrame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B16910D-7DC7-CB12-0355-928A184A16E9}"/>
              </a:ext>
            </a:extLst>
          </p:cNvPr>
          <p:cNvSpPr/>
          <p:nvPr/>
        </p:nvSpPr>
        <p:spPr>
          <a:xfrm>
            <a:off x="339725" y="4480154"/>
            <a:ext cx="5854716" cy="15470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fr-CH" sz="1050" dirty="0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F2A0099-E40B-03D7-2ABF-6DFE4C840467}"/>
              </a:ext>
            </a:extLst>
          </p:cNvPr>
          <p:cNvSpPr txBox="1"/>
          <p:nvPr/>
        </p:nvSpPr>
        <p:spPr>
          <a:xfrm>
            <a:off x="417507" y="4599890"/>
            <a:ext cx="5776934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90000"/>
              <a:buFont typeface="Signature" pitchFamily="50" charset="0"/>
              <a:buNone/>
              <a:tabLst/>
              <a:defRPr/>
            </a:pPr>
            <a:r>
              <a:rPr kumimoji="0" lang="fr-CH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/>
                <a:ea typeface="Signature" pitchFamily="50" charset="0"/>
                <a:cs typeface="Helvetica" panose="020B0604020202020204" pitchFamily="34" charset="0"/>
              </a:rPr>
              <a:t>PERSPECTIVES</a:t>
            </a: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Signature" pitchFamily="50" charset="0"/>
              <a:cs typeface="Helvetica" panose="020B0604020202020204" pitchFamily="34" charset="0"/>
            </a:endParaRPr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r>
              <a:rPr lang="fr-CH" sz="1200" dirty="0"/>
              <a:t>Possibilité de mettre en place du PV avec la création d’une communauté d’autoconsommation</a:t>
            </a:r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endParaRPr lang="fr-CH" sz="1200" dirty="0"/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r>
              <a:rPr lang="fr-CH" sz="1200" dirty="0"/>
              <a:t>Rénovation du quartier à venir. L’installation du PV sera faite conjointement.</a:t>
            </a:r>
          </a:p>
        </p:txBody>
      </p:sp>
    </p:spTree>
    <p:extLst>
      <p:ext uri="{BB962C8B-B14F-4D97-AF65-F5344CB8AC3E}">
        <p14:creationId xmlns:p14="http://schemas.microsoft.com/office/powerpoint/2010/main" val="1713883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8C5B08B-148C-CA5D-C0DA-6F2ED7944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Solaire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0D3EB8-CC7E-DF7D-361A-5620035EEC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Territoire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C1C4FA-B988-F165-11C4-BC2475B29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38" y="1320989"/>
            <a:ext cx="9784237" cy="27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67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A60FCDA-3ED9-9774-1B4A-C9001EBC2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95"/>
          <a:stretch/>
        </p:blipFill>
        <p:spPr>
          <a:xfrm>
            <a:off x="7262092" y="1266478"/>
            <a:ext cx="4265309" cy="4325043"/>
          </a:xfrm>
          <a:prstGeom prst="ellipse">
            <a:avLst/>
          </a:prstGeom>
        </p:spPr>
      </p:pic>
      <p:sp>
        <p:nvSpPr>
          <p:cNvPr id="7" name="Titre 2">
            <a:extLst>
              <a:ext uri="{FF2B5EF4-FFF2-40B4-BE49-F238E27FC236}">
                <a16:creationId xmlns:a16="http://schemas.microsoft.com/office/drawing/2014/main" id="{FDDFAC95-DDE3-4BCF-85FB-5E7F6F2F6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26" y="348370"/>
            <a:ext cx="11588522" cy="275514"/>
          </a:xfrm>
        </p:spPr>
        <p:txBody>
          <a:bodyPr>
            <a:normAutofit fontScale="90000"/>
          </a:bodyPr>
          <a:lstStyle/>
          <a:p>
            <a:r>
              <a:rPr lang="fr-CH">
                <a:sym typeface="Helvetica"/>
              </a:rPr>
              <a:t>Eau</a:t>
            </a:r>
            <a:endParaRPr lang="fr-CH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68C7D9E-3066-4816-C81E-E7A19D347F42}"/>
              </a:ext>
            </a:extLst>
          </p:cNvPr>
          <p:cNvSpPr/>
          <p:nvPr/>
        </p:nvSpPr>
        <p:spPr>
          <a:xfrm>
            <a:off x="339724" y="3104386"/>
            <a:ext cx="6132794" cy="3144014"/>
          </a:xfrm>
          <a:prstGeom prst="roundRect">
            <a:avLst>
              <a:gd name="adj" fmla="val 3837"/>
            </a:avLst>
          </a:prstGeom>
          <a:solidFill>
            <a:srgbClr val="CEEC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gnature"/>
              <a:ea typeface="+mn-ea"/>
              <a:cs typeface="+mn-cs"/>
            </a:endParaRP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E93E35D2-5ED4-DD0E-F3B9-049E8D5BD7D1}"/>
              </a:ext>
            </a:extLst>
          </p:cNvPr>
          <p:cNvSpPr txBox="1">
            <a:spLocks/>
          </p:cNvSpPr>
          <p:nvPr/>
        </p:nvSpPr>
        <p:spPr>
          <a:xfrm>
            <a:off x="553712" y="3264495"/>
            <a:ext cx="5854716" cy="3049111"/>
          </a:xfrm>
          <a:prstGeom prst="rect">
            <a:avLst/>
          </a:prstGeom>
          <a:ln w="22225">
            <a:noFill/>
          </a:ln>
        </p:spPr>
        <p:txBody>
          <a:bodyPr vert="horz" lIns="0" tIns="0" rIns="0" bIns="0" rtlCol="0" anchor="t">
            <a:normAutofit fontScale="92500" lnSpcReduction="10000"/>
          </a:bodyPr>
          <a:lstStyle>
            <a:lvl1pPr marL="269875" indent="-269875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"/>
              <a:defRPr sz="18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90000"/>
              <a:buFont typeface="Signature" pitchFamily="50" charset="0"/>
              <a:buNone/>
              <a:tabLst/>
              <a:defRPr/>
            </a:pPr>
            <a:r>
              <a:rPr lang="fr-CH" sz="1200" dirty="0">
                <a:solidFill>
                  <a:srgbClr val="000000"/>
                </a:solidFill>
                <a:latin typeface="Signature"/>
                <a:cs typeface="Helvetica" panose="020B0604020202020204" pitchFamily="34" charset="0"/>
              </a:rPr>
              <a:t>PERSPECTIVES</a:t>
            </a: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Signature" pitchFamily="50" charset="0"/>
              <a:cs typeface="Helvetica" panose="020B0604020202020204" pitchFamily="34" charset="0"/>
            </a:endParaRP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Signature" pitchFamily="50" charset="0"/>
              <a:cs typeface="Helvetica" panose="020B0604020202020204" pitchFamily="34" charset="0"/>
            </a:endParaRP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/>
                <a:ea typeface="Signature" pitchFamily="50" charset="0"/>
                <a:cs typeface="Helvetica" panose="020B0604020202020204" pitchFamily="34" charset="0"/>
              </a:rPr>
              <a:t>Eviter les dérives de consommation</a:t>
            </a: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Signature" pitchFamily="50" charset="0"/>
              <a:cs typeface="Helvetica" panose="020B0604020202020204" pitchFamily="34" charset="0"/>
            </a:endParaRP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/>
                <a:ea typeface="Signature" pitchFamily="50" charset="0"/>
                <a:cs typeface="Helvetica" panose="020B0604020202020204" pitchFamily="34" charset="0"/>
              </a:rPr>
              <a:t>Identifier les fuites</a:t>
            </a: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Signature" pitchFamily="50" charset="0"/>
              <a:cs typeface="Helvetica" panose="020B0604020202020204" pitchFamily="34" charset="0"/>
            </a:endParaRP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/>
                <a:ea typeface="Signature" pitchFamily="50" charset="0"/>
                <a:cs typeface="Helvetica" panose="020B0604020202020204" pitchFamily="34" charset="0"/>
              </a:rPr>
              <a:t>Inciter à la sobriété en sensibilisant et en formant vos collaborateurs (AMU)</a:t>
            </a: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endParaRPr lang="fr-CH" sz="1200" b="0" dirty="0">
              <a:solidFill>
                <a:srgbClr val="000000"/>
              </a:solidFill>
              <a:latin typeface="Signature"/>
              <a:cs typeface="Helvetica" panose="020B0604020202020204" pitchFamily="34" charset="0"/>
              <a:sym typeface="Helvetica"/>
            </a:endParaRP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srgbClr val="2B2925"/>
                </a:solidFill>
                <a:effectLst/>
                <a:uLnTx/>
                <a:uFillTx/>
                <a:latin typeface="Signature"/>
                <a:ea typeface="Signature" pitchFamily="2" charset="77"/>
                <a:cs typeface="Helvetica"/>
                <a:sym typeface="Helvetica"/>
              </a:rPr>
              <a:t>Pensez à faire des éco-logements dans votre commune</a:t>
            </a: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endParaRPr lang="fr-CH" sz="1200" b="0" dirty="0">
              <a:solidFill>
                <a:srgbClr val="2B2925"/>
              </a:solidFill>
              <a:latin typeface="Signature"/>
              <a:ea typeface="Signature" pitchFamily="2" charset="77"/>
              <a:cs typeface="Helvetica"/>
              <a:sym typeface="Helvetica"/>
            </a:endParaRP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r>
              <a:rPr lang="fr-CH" sz="1200" b="0" dirty="0">
                <a:solidFill>
                  <a:srgbClr val="2B2925"/>
                </a:solidFill>
                <a:latin typeface="Signature"/>
                <a:ea typeface="Signature" pitchFamily="2" charset="77"/>
                <a:cs typeface="Helvetica"/>
                <a:sym typeface="Helvetica"/>
              </a:rPr>
              <a:t>Identifiez les fuites rapidement grâce aux relevés mensuels ou à Smart Visio</a:t>
            </a:r>
          </a:p>
          <a:p>
            <a:pPr marL="0" marR="0" lvl="0" indent="0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None/>
              <a:tabLst/>
              <a:defRPr/>
            </a:pPr>
            <a:endParaRPr lang="fr-CH" sz="1200" b="0" dirty="0">
              <a:solidFill>
                <a:srgbClr val="2B2925"/>
              </a:solidFill>
              <a:latin typeface="Signature"/>
              <a:ea typeface="Signature" pitchFamily="2" charset="77"/>
              <a:cs typeface="Helvetica"/>
              <a:sym typeface="Helvetica"/>
            </a:endParaRP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r>
              <a:rPr lang="fr-CH" sz="1200" b="0" dirty="0">
                <a:solidFill>
                  <a:srgbClr val="2B2925"/>
                </a:solidFill>
                <a:latin typeface="Signature"/>
                <a:ea typeface="Signature" pitchFamily="2" charset="77"/>
                <a:cs typeface="Helvetica"/>
                <a:sym typeface="Helvetica"/>
              </a:rPr>
              <a:t>Dès 2025, déploiement de SIG-éco21 Eau</a:t>
            </a: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Signature"/>
              <a:ea typeface="Signature" pitchFamily="2" charset="77"/>
              <a:cs typeface="Helvetica"/>
              <a:sym typeface="Helvetica"/>
            </a:endParaRPr>
          </a:p>
          <a:p>
            <a:pPr marL="269875" marR="0" lvl="0" indent="-269875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50000"/>
              <a:buFont typeface="Signature" pitchFamily="50" charset="0"/>
              <a:buChar char=""/>
              <a:tabLst/>
              <a:defRPr/>
            </a:pPr>
            <a:r>
              <a:rPr lang="fr-CH" sz="1200" b="0" dirty="0">
                <a:solidFill>
                  <a:srgbClr val="2B2925"/>
                </a:solidFill>
                <a:latin typeface="Signature"/>
                <a:ea typeface="Signature" pitchFamily="2" charset="77"/>
                <a:cs typeface="Helvetica"/>
                <a:sym typeface="Helvetica"/>
              </a:rPr>
              <a:t>Installez des clapets anti-retours sur vos bornes hydrantes jusqu’au 31.12.2026 (</a:t>
            </a:r>
            <a:r>
              <a:rPr lang="fr-CH" sz="1200" b="0" dirty="0">
                <a:solidFill>
                  <a:srgbClr val="2B2925"/>
                </a:solidFill>
                <a:latin typeface="Signature"/>
                <a:ea typeface="Signature" pitchFamily="2" charset="77"/>
                <a:cs typeface="Helvetica"/>
              </a:rPr>
              <a:t>Société Suisse de l’Industrie du Gaz et des Eaux selon Directive 2018 )</a:t>
            </a:r>
          </a:p>
          <a:p>
            <a:pPr marL="0" marR="0" lvl="0" indent="0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90000"/>
              <a:buFont typeface="Signature" pitchFamily="50" charset="0"/>
              <a:buNone/>
              <a:tabLst/>
              <a:defRPr/>
            </a:pPr>
            <a:endParaRPr lang="fr-CH" sz="1200" b="0" dirty="0">
              <a:solidFill>
                <a:srgbClr val="2B2925"/>
              </a:solidFill>
              <a:latin typeface="Signature"/>
              <a:ea typeface="Signature" pitchFamily="2" charset="77"/>
              <a:cs typeface="Helvetica"/>
            </a:endParaRPr>
          </a:p>
          <a:p>
            <a:pPr marL="271463" marR="0" lvl="1" indent="0" algn="l" defTabSz="914239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6D424"/>
              </a:buClr>
              <a:buSzPct val="100000"/>
              <a:buFont typeface="Signature" pitchFamily="50" charset="0"/>
              <a:buNone/>
              <a:tabLst/>
              <a:defRPr/>
            </a:pPr>
            <a:endParaRPr lang="fr-FR" sz="1200" b="0" dirty="0">
              <a:solidFill>
                <a:srgbClr val="2B2925"/>
              </a:solidFill>
              <a:latin typeface="Signature"/>
              <a:ea typeface="Signature" pitchFamily="2" charset="77"/>
              <a:cs typeface="Helvetica"/>
            </a:endParaRPr>
          </a:p>
          <a:p>
            <a:pPr marL="557213" marR="0" lvl="1" indent="-285750" algn="l" defTabSz="914239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6D424"/>
              </a:buClr>
              <a:buSzPct val="100000"/>
              <a:buFont typeface="Signature" pitchFamily="50" charset="0"/>
              <a:buBlip>
                <a:blip r:embed="rId4"/>
              </a:buBlip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 pitchFamily="2" charset="77"/>
              <a:ea typeface="Signature" pitchFamily="2" charset="77"/>
              <a:cs typeface="Arial" pitchFamily="34" charset="0"/>
            </a:endParaRPr>
          </a:p>
          <a:p>
            <a:pPr marL="271463" marR="0" lvl="1" indent="0" algn="l" defTabSz="914239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6D424"/>
              </a:buClr>
              <a:buSzPct val="100000"/>
              <a:buFont typeface="Signature" pitchFamily="50" charset="0"/>
              <a:buNone/>
              <a:tabLst/>
              <a:defRPr/>
            </a:pPr>
            <a:endParaRPr kumimoji="0" lang="fr-CH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Signature" pitchFamily="50" charset="0"/>
              <a:cs typeface="Arial" pitchFamily="34" charset="0"/>
            </a:endParaRPr>
          </a:p>
          <a:p>
            <a:pPr marL="557213" marR="0" lvl="1" indent="-285750" algn="l" defTabSz="914239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6D424"/>
              </a:buClr>
              <a:buSzPct val="100000"/>
              <a:buFont typeface="Signature" pitchFamily="50" charset="0"/>
              <a:buBlip>
                <a:blip r:embed="rId4"/>
              </a:buBlip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 pitchFamily="2" charset="77"/>
              <a:ea typeface="Signature" pitchFamily="2" charset="77"/>
              <a:cs typeface="Helvetica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57213" marR="0" lvl="1" indent="-285750" algn="l" defTabSz="914239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6D424"/>
              </a:buClr>
              <a:buSzPct val="100000"/>
              <a:buFont typeface="Signature" pitchFamily="50" charset="0"/>
              <a:buBlip>
                <a:blip r:embed="rId4"/>
              </a:buBlip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 pitchFamily="2" charset="77"/>
              <a:ea typeface="Signature" pitchFamily="2" charset="77"/>
              <a:cs typeface="Arial" pitchFamily="34" charset="0"/>
            </a:endParaRPr>
          </a:p>
          <a:p>
            <a:pPr marL="557213" marR="0" lvl="1" indent="-285750" algn="l" defTabSz="914239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6D424"/>
              </a:buClr>
              <a:buSzPct val="100000"/>
              <a:buFont typeface="Signature" pitchFamily="50" charset="0"/>
              <a:buBlip>
                <a:blip r:embed="rId4"/>
              </a:buBlip>
              <a:tabLst/>
              <a:defRPr/>
            </a:pPr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 pitchFamily="2" charset="77"/>
              <a:ea typeface="Signature" pitchFamily="2" charset="77"/>
              <a:cs typeface="Arial" pitchFamily="34" charset="0"/>
            </a:endParaRPr>
          </a:p>
          <a:p>
            <a:pPr marL="557213" marR="0" lvl="1" indent="-285750" algn="l" defTabSz="914239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6D424"/>
              </a:buClr>
              <a:buSzPct val="100000"/>
              <a:buFont typeface="Signature" pitchFamily="50" charset="0"/>
              <a:buBlip>
                <a:blip r:embed="rId4"/>
              </a:buBlip>
              <a:tabLst/>
              <a:defRPr/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 pitchFamily="2" charset="77"/>
              <a:ea typeface="Signature" pitchFamily="2" charset="77"/>
              <a:cs typeface="Arial" pitchFamily="34" charset="0"/>
            </a:endParaRPr>
          </a:p>
          <a:p>
            <a:pPr marL="557213" marR="0" lvl="1" indent="-285750" algn="l" defTabSz="914239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6D424"/>
              </a:buClr>
              <a:buSzPct val="100000"/>
              <a:buFont typeface="Signature" pitchFamily="50" charset="0"/>
              <a:buBlip>
                <a:blip r:embed="rId4"/>
              </a:buBlip>
              <a:tabLst/>
              <a:defRPr/>
            </a:pPr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 Extrabold" pitchFamily="2" charset="77"/>
              <a:ea typeface="Signature Extrabold" pitchFamily="2" charset="77"/>
              <a:cs typeface="Arial" pitchFamily="34" charset="0"/>
            </a:endParaRPr>
          </a:p>
          <a:p>
            <a:pPr marL="557213" marR="0" lvl="1" indent="-285750" algn="l" defTabSz="914239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6D424"/>
              </a:buClr>
              <a:buSzPct val="100000"/>
              <a:buFont typeface="Signature" pitchFamily="50" charset="0"/>
              <a:buBlip>
                <a:blip r:embed="rId4"/>
              </a:buBlip>
              <a:tabLst/>
              <a:defRPr/>
            </a:pPr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 pitchFamily="2" charset="77"/>
              <a:ea typeface="Signature" pitchFamily="2" charset="77"/>
              <a:cs typeface="Arial" pitchFamily="34" charset="0"/>
            </a:endParaRPr>
          </a:p>
          <a:p>
            <a:pPr marL="557213" marR="0" lvl="1" indent="-285750" algn="l" defTabSz="914239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6D424"/>
              </a:buClr>
              <a:buSzPct val="100000"/>
              <a:buFont typeface="Signature" pitchFamily="50" charset="0"/>
              <a:buBlip>
                <a:blip r:embed="rId4"/>
              </a:buBlip>
              <a:tabLst/>
              <a:defRPr/>
            </a:pPr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 pitchFamily="2" charset="77"/>
              <a:ea typeface="Signature" pitchFamily="2" charset="77"/>
              <a:cs typeface="Arial" pitchFamily="34" charset="0"/>
            </a:endParaRPr>
          </a:p>
          <a:p>
            <a:pPr marL="557213" marR="0" lvl="1" indent="-285750" algn="l" defTabSz="914239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6D424"/>
              </a:buClr>
              <a:buSzPct val="100000"/>
              <a:buFont typeface="Signature" pitchFamily="50" charset="0"/>
              <a:buBlip>
                <a:blip r:embed="rId4"/>
              </a:buBlip>
              <a:tabLst/>
              <a:defRPr/>
            </a:pPr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 pitchFamily="2" charset="77"/>
              <a:ea typeface="Signature" pitchFamily="2" charset="77"/>
              <a:cs typeface="Arial" pitchFamily="34" charset="0"/>
            </a:endParaRPr>
          </a:p>
          <a:p>
            <a:pPr marL="557213" marR="0" lvl="1" indent="-285750" algn="l" defTabSz="914239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6D424"/>
              </a:buClr>
              <a:buSzPct val="100000"/>
              <a:buFont typeface="Signature" pitchFamily="50" charset="0"/>
              <a:buBlip>
                <a:blip r:embed="rId4"/>
              </a:buBlip>
              <a:tabLst/>
              <a:defRPr/>
            </a:pPr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Signature" pitchFamily="2" charset="77"/>
              <a:cs typeface="Arial" pitchFamily="34" charset="0"/>
            </a:endParaRPr>
          </a:p>
        </p:txBody>
      </p:sp>
      <p:graphicFrame>
        <p:nvGraphicFramePr>
          <p:cNvPr id="2" name="Espace réservé du contenu 6">
            <a:extLst>
              <a:ext uri="{FF2B5EF4-FFF2-40B4-BE49-F238E27FC236}">
                <a16:creationId xmlns:a16="http://schemas.microsoft.com/office/drawing/2014/main" id="{48BE37E2-2062-6153-9491-F72AB9BD18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053216"/>
              </p:ext>
            </p:extLst>
          </p:nvPr>
        </p:nvGraphicFramePr>
        <p:xfrm>
          <a:off x="339724" y="1266478"/>
          <a:ext cx="5290669" cy="109582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76156">
                  <a:extLst>
                    <a:ext uri="{9D8B030D-6E8A-4147-A177-3AD203B41FA5}">
                      <a16:colId xmlns:a16="http://schemas.microsoft.com/office/drawing/2014/main" val="1542586681"/>
                    </a:ext>
                  </a:extLst>
                </a:gridCol>
                <a:gridCol w="1769179">
                  <a:extLst>
                    <a:ext uri="{9D8B030D-6E8A-4147-A177-3AD203B41FA5}">
                      <a16:colId xmlns:a16="http://schemas.microsoft.com/office/drawing/2014/main" val="4228101979"/>
                    </a:ext>
                  </a:extLst>
                </a:gridCol>
                <a:gridCol w="1322667">
                  <a:extLst>
                    <a:ext uri="{9D8B030D-6E8A-4147-A177-3AD203B41FA5}">
                      <a16:colId xmlns:a16="http://schemas.microsoft.com/office/drawing/2014/main" val="1121021577"/>
                    </a:ext>
                  </a:extLst>
                </a:gridCol>
                <a:gridCol w="1322667">
                  <a:extLst>
                    <a:ext uri="{9D8B030D-6E8A-4147-A177-3AD203B41FA5}">
                      <a16:colId xmlns:a16="http://schemas.microsoft.com/office/drawing/2014/main" val="2022054589"/>
                    </a:ext>
                  </a:extLst>
                </a:gridCol>
              </a:tblGrid>
              <a:tr h="3949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b="1" kern="1200">
                          <a:solidFill>
                            <a:schemeClr val="tx1"/>
                          </a:solidFill>
                          <a:effectLst/>
                        </a:rPr>
                        <a:t>Année</a:t>
                      </a:r>
                      <a:endParaRPr lang="fr-CH" sz="1200" b="1" kern="120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rgbClr val="99D8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Consommation du patrimoine communale</a:t>
                      </a:r>
                    </a:p>
                  </a:txBody>
                  <a:tcPr anchor="ctr">
                    <a:solidFill>
                      <a:srgbClr val="99D8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Consommation des fondations</a:t>
                      </a:r>
                    </a:p>
                  </a:txBody>
                  <a:tcPr anchor="ctr">
                    <a:solidFill>
                      <a:srgbClr val="99D8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Consommation du territoire communal</a:t>
                      </a:r>
                    </a:p>
                  </a:txBody>
                  <a:tcPr anchor="ctr">
                    <a:solidFill>
                      <a:srgbClr val="99D8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549607"/>
                  </a:ext>
                </a:extLst>
              </a:tr>
              <a:tr h="455742">
                <a:tc>
                  <a:txBody>
                    <a:bodyPr/>
                    <a:lstStyle/>
                    <a:p>
                      <a:pPr marL="0" indent="0" algn="ctr" defTabSz="914239" rtl="0" eaLnBrk="1" fontAlgn="b" latinLnBrk="0" hangingPunct="1">
                        <a:buFontTx/>
                        <a:buNone/>
                      </a:pPr>
                      <a:r>
                        <a:rPr lang="fr-C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R="10800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fr-CH" sz="1400" kern="1200" dirty="0">
                          <a:solidFill>
                            <a:srgbClr val="606060"/>
                          </a:solidFill>
                          <a:latin typeface="+mn-lt"/>
                          <a:ea typeface="+mn-ea"/>
                          <a:cs typeface="+mn-cs"/>
                        </a:rPr>
                        <a:t>11’237  m</a:t>
                      </a:r>
                      <a:r>
                        <a:rPr lang="fr-CH" sz="1400" kern="1200" baseline="30000" dirty="0">
                          <a:solidFill>
                            <a:srgbClr val="606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R="10800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  <a:tabLst>
                          <a:tab pos="127000" algn="l"/>
                        </a:tabLst>
                      </a:pPr>
                      <a:r>
                        <a:rPr lang="fr-CH" sz="1400" kern="1200" dirty="0">
                          <a:solidFill>
                            <a:srgbClr val="606060"/>
                          </a:solidFill>
                          <a:latin typeface="+mn-lt"/>
                          <a:ea typeface="+mn-ea"/>
                          <a:cs typeface="+mn-cs"/>
                        </a:rPr>
                        <a:t>7’153 m</a:t>
                      </a:r>
                      <a:r>
                        <a:rPr lang="fr-CH" sz="1400" kern="1200" baseline="30000" dirty="0">
                          <a:solidFill>
                            <a:srgbClr val="606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fr-CH" sz="1400" kern="1200" dirty="0">
                        <a:solidFill>
                          <a:srgbClr val="606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10800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  <a:tabLst>
                          <a:tab pos="127000" algn="l"/>
                        </a:tabLst>
                      </a:pPr>
                      <a:r>
                        <a:rPr lang="fr-CH" sz="1400" kern="1200" dirty="0">
                          <a:solidFill>
                            <a:srgbClr val="606060"/>
                          </a:solidFill>
                          <a:latin typeface="+mn-lt"/>
                          <a:ea typeface="+mn-ea"/>
                          <a:cs typeface="+mn-cs"/>
                        </a:rPr>
                        <a:t>120’689 m</a:t>
                      </a:r>
                      <a:r>
                        <a:rPr lang="fr-CH" sz="1400" kern="1200" baseline="30000" dirty="0">
                          <a:solidFill>
                            <a:srgbClr val="606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fr-CH" sz="1400" kern="1200" dirty="0">
                        <a:solidFill>
                          <a:srgbClr val="606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108000" anchor="ctr"/>
                </a:tc>
                <a:extLst>
                  <a:ext uri="{0D108BD9-81ED-4DB2-BD59-A6C34878D82A}">
                    <a16:rowId xmlns:a16="http://schemas.microsoft.com/office/drawing/2014/main" val="1949153187"/>
                  </a:ext>
                </a:extLst>
              </a:tr>
            </a:tbl>
          </a:graphicData>
        </a:graphic>
      </p:graphicFrame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4239BA4-C22A-3455-6AE4-27D3CEE018EB}"/>
              </a:ext>
            </a:extLst>
          </p:cNvPr>
          <p:cNvSpPr txBox="1">
            <a:spLocks/>
          </p:cNvSpPr>
          <p:nvPr/>
        </p:nvSpPr>
        <p:spPr>
          <a:xfrm>
            <a:off x="339724" y="704503"/>
            <a:ext cx="11588521" cy="2762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None/>
              <a:defRPr sz="16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271463" indent="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None/>
              <a:defRPr sz="14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541338" indent="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None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806450" indent="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None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077912" indent="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None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00000"/>
              <a:buFont typeface="Signature" pitchFamily="50" charset="0"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 pitchFamily="50" charset="0"/>
                <a:ea typeface="Signature" pitchFamily="50" charset="0"/>
                <a:cs typeface="Arial" pitchFamily="34" charset="0"/>
              </a:rPr>
              <a:t>Vue d’ensemble et objectifs</a:t>
            </a:r>
          </a:p>
        </p:txBody>
      </p:sp>
    </p:spTree>
    <p:extLst>
      <p:ext uri="{BB962C8B-B14F-4D97-AF65-F5344CB8AC3E}">
        <p14:creationId xmlns:p14="http://schemas.microsoft.com/office/powerpoint/2010/main" val="3307188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FDDFAC95-DDE3-4BCF-85FB-5E7F6F2F6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>
                <a:solidFill>
                  <a:srgbClr val="6E3CC8"/>
                </a:solidFill>
                <a:sym typeface="Helvetica"/>
              </a:rPr>
              <a:t>Vue d’ensemble mobilité</a:t>
            </a:r>
            <a:endParaRPr lang="fr-CH" dirty="0">
              <a:solidFill>
                <a:srgbClr val="6E3CC8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EE7099B-932F-8900-9D18-77241B0EE9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L’électromobilité, un levier majeur de la transition bas carbone cantonale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A4F8A120-58FD-3846-0CAA-B826F9A5335C}"/>
              </a:ext>
            </a:extLst>
          </p:cNvPr>
          <p:cNvSpPr/>
          <p:nvPr/>
        </p:nvSpPr>
        <p:spPr>
          <a:xfrm>
            <a:off x="1777062" y="1978880"/>
            <a:ext cx="0" cy="234260"/>
          </a:xfrm>
          <a:custGeom>
            <a:avLst/>
            <a:gdLst/>
            <a:ahLst/>
            <a:cxnLst/>
            <a:rect l="l" t="t" r="r" b="b"/>
            <a:pathLst>
              <a:path h="429260">
                <a:moveTo>
                  <a:pt x="0" y="429264"/>
                </a:moveTo>
                <a:lnTo>
                  <a:pt x="0" y="0"/>
                </a:lnTo>
              </a:path>
            </a:pathLst>
          </a:custGeom>
          <a:ln w="20941">
            <a:solidFill>
              <a:srgbClr val="6D3BC7"/>
            </a:solidFill>
          </a:ln>
        </p:spPr>
        <p:txBody>
          <a:bodyPr wrap="square" lIns="0" tIns="0" rIns="0" bIns="0" rtlCol="0"/>
          <a:lstStyle/>
          <a:p>
            <a:pPr defTabSz="498988"/>
            <a:endParaRPr lang="fr-CH" sz="9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138C3ED4-2EE6-F220-E5BE-9517DE57DB4C}"/>
              </a:ext>
            </a:extLst>
          </p:cNvPr>
          <p:cNvSpPr txBox="1"/>
          <p:nvPr/>
        </p:nvSpPr>
        <p:spPr>
          <a:xfrm>
            <a:off x="644556" y="2278063"/>
            <a:ext cx="2923747" cy="1932351"/>
          </a:xfrm>
          <a:prstGeom prst="rect">
            <a:avLst/>
          </a:prstGeom>
        </p:spPr>
        <p:txBody>
          <a:bodyPr vert="horz" wrap="square" lIns="0" tIns="8663" rIns="0" bIns="0" rtlCol="0">
            <a:spAutoFit/>
          </a:bodyPr>
          <a:lstStyle/>
          <a:p>
            <a:pPr marL="6930" defTabSz="498988">
              <a:spcBef>
                <a:spcPts val="68"/>
              </a:spcBef>
            </a:pP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Stratégie</a:t>
            </a:r>
            <a:r>
              <a:rPr lang="fr-CH" sz="1200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spc="5" dirty="0">
                <a:solidFill>
                  <a:prstClr val="black"/>
                </a:solidFill>
                <a:latin typeface="Signature"/>
                <a:cs typeface="Signature"/>
              </a:rPr>
              <a:t>de</a:t>
            </a: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dirty="0">
                <a:solidFill>
                  <a:prstClr val="black"/>
                </a:solidFill>
                <a:latin typeface="Signature"/>
                <a:cs typeface="Signature"/>
              </a:rPr>
              <a:t>l’électromobilité</a:t>
            </a: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spc="8" dirty="0">
                <a:solidFill>
                  <a:prstClr val="black"/>
                </a:solidFill>
                <a:latin typeface="Signature"/>
                <a:cs typeface="Signature"/>
              </a:rPr>
              <a:t>2030</a:t>
            </a: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spc="8" dirty="0">
                <a:solidFill>
                  <a:prstClr val="black"/>
                </a:solidFill>
                <a:latin typeface="Signature"/>
                <a:cs typeface="Signature"/>
              </a:rPr>
              <a:t>du</a:t>
            </a: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dirty="0">
                <a:solidFill>
                  <a:prstClr val="black"/>
                </a:solidFill>
                <a:latin typeface="Signature"/>
                <a:cs typeface="Signature"/>
              </a:rPr>
              <a:t>SABRA*</a:t>
            </a: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:</a:t>
            </a:r>
          </a:p>
          <a:p>
            <a:pPr marL="6930" defTabSz="498988">
              <a:spcBef>
                <a:spcPts val="68"/>
              </a:spcBef>
            </a:pPr>
            <a:endParaRPr lang="fr-CH" sz="1200" b="1" spc="8" dirty="0">
              <a:solidFill>
                <a:prstClr val="black"/>
              </a:solidFill>
              <a:latin typeface="Signature"/>
              <a:cs typeface="Signature"/>
            </a:endParaRPr>
          </a:p>
          <a:p>
            <a:pPr marL="6930" defTabSz="498988">
              <a:spcBef>
                <a:spcPts val="68"/>
              </a:spcBef>
            </a:pPr>
            <a:r>
              <a:rPr lang="fr-CH" sz="1200" b="1" spc="8" dirty="0">
                <a:solidFill>
                  <a:prstClr val="black"/>
                </a:solidFill>
                <a:latin typeface="Signature"/>
                <a:cs typeface="Signature"/>
              </a:rPr>
              <a:t>40%</a:t>
            </a:r>
            <a:r>
              <a:rPr lang="fr-CH" sz="1200" b="1" spc="25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:</a:t>
            </a:r>
            <a:r>
              <a:rPr lang="fr-CH" sz="1200" spc="5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spc="11" dirty="0">
                <a:solidFill>
                  <a:prstClr val="black"/>
                </a:solidFill>
                <a:latin typeface="Signature"/>
                <a:cs typeface="Signature"/>
              </a:rPr>
              <a:t>part</a:t>
            </a:r>
            <a:r>
              <a:rPr lang="fr-CH" sz="1200" spc="8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spc="5" dirty="0">
                <a:solidFill>
                  <a:prstClr val="black"/>
                </a:solidFill>
                <a:latin typeface="Signature"/>
                <a:cs typeface="Signature"/>
              </a:rPr>
              <a:t>des </a:t>
            </a: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véhicules</a:t>
            </a:r>
            <a:r>
              <a:rPr lang="fr-CH" sz="1200" spc="5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électriques</a:t>
            </a:r>
            <a:r>
              <a:rPr lang="fr-CH" sz="1200" spc="8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et</a:t>
            </a:r>
            <a:r>
              <a:rPr lang="fr-CH" sz="1200" spc="5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hybrides </a:t>
            </a:r>
            <a:r>
              <a:rPr lang="fr-CH" sz="1200" spc="-262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rechargeables</a:t>
            </a:r>
            <a:r>
              <a:rPr lang="fr-CH" sz="1200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b="1" spc="5" dirty="0">
                <a:solidFill>
                  <a:prstClr val="black"/>
                </a:solidFill>
                <a:latin typeface="Signature"/>
                <a:cs typeface="Signature"/>
              </a:rPr>
              <a:t>d’ici</a:t>
            </a:r>
            <a:r>
              <a:rPr lang="fr-CH" sz="1200" b="1" spc="3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b="1" spc="8" dirty="0">
                <a:solidFill>
                  <a:prstClr val="black"/>
                </a:solidFill>
                <a:latin typeface="Signature"/>
                <a:cs typeface="Signature"/>
              </a:rPr>
              <a:t>2030</a:t>
            </a:r>
          </a:p>
          <a:p>
            <a:pPr marL="6930" defTabSz="498988">
              <a:spcBef>
                <a:spcPts val="68"/>
              </a:spcBef>
            </a:pPr>
            <a:endParaRPr lang="fr-CH" sz="1200" b="1" spc="8" dirty="0">
              <a:solidFill>
                <a:prstClr val="black"/>
              </a:solidFill>
              <a:latin typeface="Signature"/>
              <a:cs typeface="Signature"/>
            </a:endParaRPr>
          </a:p>
          <a:p>
            <a:pPr marL="6930" defTabSz="498988">
              <a:spcBef>
                <a:spcPts val="68"/>
              </a:spcBef>
            </a:pPr>
            <a:r>
              <a:rPr lang="fr-CH" sz="1200" b="1" spc="11" dirty="0">
                <a:solidFill>
                  <a:prstClr val="black"/>
                </a:solidFill>
                <a:latin typeface="Signature"/>
                <a:cs typeface="Signature"/>
              </a:rPr>
              <a:t>Réduction du nombre de véhicules de 40% en 2030</a:t>
            </a:r>
            <a:endParaRPr lang="fr-CH" sz="1200" b="1" spc="8" dirty="0">
              <a:solidFill>
                <a:prstClr val="black"/>
              </a:solidFill>
              <a:latin typeface="Signature"/>
              <a:cs typeface="Signature"/>
            </a:endParaRPr>
          </a:p>
          <a:p>
            <a:pPr marL="6930" defTabSz="498988">
              <a:spcBef>
                <a:spcPts val="68"/>
              </a:spcBef>
            </a:pPr>
            <a:endParaRPr lang="fr-CH" sz="1200" b="1" spc="8" dirty="0">
              <a:solidFill>
                <a:prstClr val="black"/>
              </a:solidFill>
              <a:latin typeface="Signature"/>
              <a:cs typeface="Signature"/>
            </a:endParaRPr>
          </a:p>
          <a:p>
            <a:pPr marL="6930" defTabSz="498988">
              <a:spcBef>
                <a:spcPts val="68"/>
              </a:spcBef>
            </a:pPr>
            <a:r>
              <a:rPr lang="fr-CH" sz="1200" b="1" spc="8" dirty="0">
                <a:solidFill>
                  <a:prstClr val="black"/>
                </a:solidFill>
                <a:latin typeface="Signature"/>
                <a:cs typeface="Signature"/>
              </a:rPr>
              <a:t>+2’500</a:t>
            </a:r>
            <a:r>
              <a:rPr lang="fr-CH" sz="1200" b="1" spc="-5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b="1" spc="5" dirty="0">
                <a:solidFill>
                  <a:prstClr val="black"/>
                </a:solidFill>
                <a:latin typeface="Signature"/>
                <a:cs typeface="Signature"/>
              </a:rPr>
              <a:t>points</a:t>
            </a:r>
            <a:r>
              <a:rPr lang="fr-CH" sz="1200" b="1" spc="-3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b="1" spc="5" dirty="0">
                <a:solidFill>
                  <a:prstClr val="black"/>
                </a:solidFill>
                <a:latin typeface="Signature"/>
                <a:cs typeface="Signature"/>
              </a:rPr>
              <a:t>de</a:t>
            </a:r>
            <a:r>
              <a:rPr lang="fr-CH" sz="1200" b="1" spc="-3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b="1" spc="5" dirty="0">
                <a:solidFill>
                  <a:prstClr val="black"/>
                </a:solidFill>
                <a:latin typeface="Signature"/>
                <a:cs typeface="Signature"/>
              </a:rPr>
              <a:t>charge publics</a:t>
            </a:r>
            <a:endParaRPr lang="fr-CH" sz="1200" dirty="0">
              <a:solidFill>
                <a:prstClr val="black"/>
              </a:solidFill>
              <a:latin typeface="Signature"/>
              <a:cs typeface="Signature"/>
            </a:endParaRPr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8165A5D7-AF56-0A79-9FF6-763DC556FDBE}"/>
              </a:ext>
            </a:extLst>
          </p:cNvPr>
          <p:cNvSpPr/>
          <p:nvPr/>
        </p:nvSpPr>
        <p:spPr>
          <a:xfrm>
            <a:off x="914654" y="4543242"/>
            <a:ext cx="1724815" cy="1724815"/>
          </a:xfrm>
          <a:custGeom>
            <a:avLst/>
            <a:gdLst/>
            <a:ahLst/>
            <a:cxnLst/>
            <a:rect l="l" t="t" r="r" b="b"/>
            <a:pathLst>
              <a:path w="2646045" h="2646045">
                <a:moveTo>
                  <a:pt x="1324032" y="0"/>
                </a:moveTo>
                <a:lnTo>
                  <a:pt x="1275609" y="831"/>
                </a:lnTo>
                <a:lnTo>
                  <a:pt x="1227616" y="3392"/>
                </a:lnTo>
                <a:lnTo>
                  <a:pt x="1180086" y="7651"/>
                </a:lnTo>
                <a:lnTo>
                  <a:pt x="1133047" y="13578"/>
                </a:lnTo>
                <a:lnTo>
                  <a:pt x="1086530" y="21143"/>
                </a:lnTo>
                <a:lnTo>
                  <a:pt x="1040566" y="30317"/>
                </a:lnTo>
                <a:lnTo>
                  <a:pt x="995184" y="41069"/>
                </a:lnTo>
                <a:lnTo>
                  <a:pt x="950414" y="53369"/>
                </a:lnTo>
                <a:lnTo>
                  <a:pt x="906287" y="67187"/>
                </a:lnTo>
                <a:lnTo>
                  <a:pt x="862833" y="82493"/>
                </a:lnTo>
                <a:lnTo>
                  <a:pt x="820081" y="99257"/>
                </a:lnTo>
                <a:lnTo>
                  <a:pt x="778063" y="117448"/>
                </a:lnTo>
                <a:lnTo>
                  <a:pt x="736807" y="137037"/>
                </a:lnTo>
                <a:lnTo>
                  <a:pt x="696345" y="157993"/>
                </a:lnTo>
                <a:lnTo>
                  <a:pt x="656707" y="180287"/>
                </a:lnTo>
                <a:lnTo>
                  <a:pt x="617922" y="203888"/>
                </a:lnTo>
                <a:lnTo>
                  <a:pt x="580021" y="228766"/>
                </a:lnTo>
                <a:lnTo>
                  <a:pt x="543034" y="254892"/>
                </a:lnTo>
                <a:lnTo>
                  <a:pt x="506991" y="282234"/>
                </a:lnTo>
                <a:lnTo>
                  <a:pt x="471922" y="310763"/>
                </a:lnTo>
                <a:lnTo>
                  <a:pt x="437858" y="340450"/>
                </a:lnTo>
                <a:lnTo>
                  <a:pt x="404828" y="371262"/>
                </a:lnTo>
                <a:lnTo>
                  <a:pt x="372862" y="403172"/>
                </a:lnTo>
                <a:lnTo>
                  <a:pt x="341992" y="436148"/>
                </a:lnTo>
                <a:lnTo>
                  <a:pt x="312246" y="470160"/>
                </a:lnTo>
                <a:lnTo>
                  <a:pt x="283656" y="505179"/>
                </a:lnTo>
                <a:lnTo>
                  <a:pt x="256251" y="541174"/>
                </a:lnTo>
                <a:lnTo>
                  <a:pt x="230061" y="578115"/>
                </a:lnTo>
                <a:lnTo>
                  <a:pt x="205117" y="615973"/>
                </a:lnTo>
                <a:lnTo>
                  <a:pt x="181448" y="654716"/>
                </a:lnTo>
                <a:lnTo>
                  <a:pt x="159085" y="694315"/>
                </a:lnTo>
                <a:lnTo>
                  <a:pt x="138058" y="734740"/>
                </a:lnTo>
                <a:lnTo>
                  <a:pt x="118398" y="775961"/>
                </a:lnTo>
                <a:lnTo>
                  <a:pt x="100133" y="817947"/>
                </a:lnTo>
                <a:lnTo>
                  <a:pt x="83295" y="860669"/>
                </a:lnTo>
                <a:lnTo>
                  <a:pt x="67914" y="904096"/>
                </a:lnTo>
                <a:lnTo>
                  <a:pt x="54019" y="948198"/>
                </a:lnTo>
                <a:lnTo>
                  <a:pt x="41641" y="992946"/>
                </a:lnTo>
                <a:lnTo>
                  <a:pt x="30810" y="1038309"/>
                </a:lnTo>
                <a:lnTo>
                  <a:pt x="21556" y="1084257"/>
                </a:lnTo>
                <a:lnTo>
                  <a:pt x="13910" y="1130760"/>
                </a:lnTo>
                <a:lnTo>
                  <a:pt x="7901" y="1177787"/>
                </a:lnTo>
                <a:lnTo>
                  <a:pt x="3559" y="1225310"/>
                </a:lnTo>
                <a:lnTo>
                  <a:pt x="915" y="1273297"/>
                </a:lnTo>
                <a:lnTo>
                  <a:pt x="0" y="1321718"/>
                </a:lnTo>
                <a:lnTo>
                  <a:pt x="831" y="1370142"/>
                </a:lnTo>
                <a:lnTo>
                  <a:pt x="3392" y="1418133"/>
                </a:lnTo>
                <a:lnTo>
                  <a:pt x="7651" y="1465663"/>
                </a:lnTo>
                <a:lnTo>
                  <a:pt x="13578" y="1512701"/>
                </a:lnTo>
                <a:lnTo>
                  <a:pt x="21143" y="1559217"/>
                </a:lnTo>
                <a:lnTo>
                  <a:pt x="30317" y="1605181"/>
                </a:lnTo>
                <a:lnTo>
                  <a:pt x="41069" y="1650563"/>
                </a:lnTo>
                <a:lnTo>
                  <a:pt x="53369" y="1695332"/>
                </a:lnTo>
                <a:lnTo>
                  <a:pt x="67187" y="1739459"/>
                </a:lnTo>
                <a:lnTo>
                  <a:pt x="82493" y="1782913"/>
                </a:lnTo>
                <a:lnTo>
                  <a:pt x="99257" y="1825664"/>
                </a:lnTo>
                <a:lnTo>
                  <a:pt x="117448" y="1867682"/>
                </a:lnTo>
                <a:lnTo>
                  <a:pt x="137037" y="1908937"/>
                </a:lnTo>
                <a:lnTo>
                  <a:pt x="157993" y="1949399"/>
                </a:lnTo>
                <a:lnTo>
                  <a:pt x="180287" y="1989037"/>
                </a:lnTo>
                <a:lnTo>
                  <a:pt x="203888" y="2027821"/>
                </a:lnTo>
                <a:lnTo>
                  <a:pt x="228766" y="2065722"/>
                </a:lnTo>
                <a:lnTo>
                  <a:pt x="254892" y="2102709"/>
                </a:lnTo>
                <a:lnTo>
                  <a:pt x="282234" y="2138752"/>
                </a:lnTo>
                <a:lnTo>
                  <a:pt x="310763" y="2173821"/>
                </a:lnTo>
                <a:lnTo>
                  <a:pt x="340450" y="2207885"/>
                </a:lnTo>
                <a:lnTo>
                  <a:pt x="371262" y="2240915"/>
                </a:lnTo>
                <a:lnTo>
                  <a:pt x="403172" y="2272881"/>
                </a:lnTo>
                <a:lnTo>
                  <a:pt x="436148" y="2303751"/>
                </a:lnTo>
                <a:lnTo>
                  <a:pt x="470160" y="2333497"/>
                </a:lnTo>
                <a:lnTo>
                  <a:pt x="505179" y="2362087"/>
                </a:lnTo>
                <a:lnTo>
                  <a:pt x="541174" y="2389493"/>
                </a:lnTo>
                <a:lnTo>
                  <a:pt x="578115" y="2415683"/>
                </a:lnTo>
                <a:lnTo>
                  <a:pt x="615973" y="2440627"/>
                </a:lnTo>
                <a:lnTo>
                  <a:pt x="654716" y="2464296"/>
                </a:lnTo>
                <a:lnTo>
                  <a:pt x="694315" y="2486659"/>
                </a:lnTo>
                <a:lnTo>
                  <a:pt x="734740" y="2507686"/>
                </a:lnTo>
                <a:lnTo>
                  <a:pt x="775961" y="2527347"/>
                </a:lnTo>
                <a:lnTo>
                  <a:pt x="817947" y="2545612"/>
                </a:lnTo>
                <a:lnTo>
                  <a:pt x="860669" y="2562450"/>
                </a:lnTo>
                <a:lnTo>
                  <a:pt x="904096" y="2577832"/>
                </a:lnTo>
                <a:lnTo>
                  <a:pt x="948198" y="2591728"/>
                </a:lnTo>
                <a:lnTo>
                  <a:pt x="992946" y="2604106"/>
                </a:lnTo>
                <a:lnTo>
                  <a:pt x="1038309" y="2614937"/>
                </a:lnTo>
                <a:lnTo>
                  <a:pt x="1084257" y="2624192"/>
                </a:lnTo>
                <a:lnTo>
                  <a:pt x="1130760" y="2631839"/>
                </a:lnTo>
                <a:lnTo>
                  <a:pt x="1177787" y="2637848"/>
                </a:lnTo>
                <a:lnTo>
                  <a:pt x="1225310" y="2642190"/>
                </a:lnTo>
                <a:lnTo>
                  <a:pt x="1273297" y="2644835"/>
                </a:lnTo>
                <a:lnTo>
                  <a:pt x="1321718" y="2645751"/>
                </a:lnTo>
                <a:lnTo>
                  <a:pt x="1370142" y="2644920"/>
                </a:lnTo>
                <a:lnTo>
                  <a:pt x="1418133" y="2642359"/>
                </a:lnTo>
                <a:lnTo>
                  <a:pt x="1465663" y="2638100"/>
                </a:lnTo>
                <a:lnTo>
                  <a:pt x="1512701" y="2632173"/>
                </a:lnTo>
                <a:lnTo>
                  <a:pt x="1559217" y="2624607"/>
                </a:lnTo>
                <a:lnTo>
                  <a:pt x="1605181" y="2615434"/>
                </a:lnTo>
                <a:lnTo>
                  <a:pt x="1650563" y="2604682"/>
                </a:lnTo>
                <a:lnTo>
                  <a:pt x="1695332" y="2592382"/>
                </a:lnTo>
                <a:lnTo>
                  <a:pt x="1739459" y="2578563"/>
                </a:lnTo>
                <a:lnTo>
                  <a:pt x="1782913" y="2563258"/>
                </a:lnTo>
                <a:lnTo>
                  <a:pt x="1825664" y="2546494"/>
                </a:lnTo>
                <a:lnTo>
                  <a:pt x="1867682" y="2528303"/>
                </a:lnTo>
                <a:lnTo>
                  <a:pt x="1908937" y="2508714"/>
                </a:lnTo>
                <a:lnTo>
                  <a:pt x="1949399" y="2487757"/>
                </a:lnTo>
                <a:lnTo>
                  <a:pt x="1989037" y="2465464"/>
                </a:lnTo>
                <a:lnTo>
                  <a:pt x="2027821" y="2441863"/>
                </a:lnTo>
                <a:lnTo>
                  <a:pt x="2065722" y="2416984"/>
                </a:lnTo>
                <a:lnTo>
                  <a:pt x="2102709" y="2390859"/>
                </a:lnTo>
                <a:lnTo>
                  <a:pt x="2138752" y="2363517"/>
                </a:lnTo>
                <a:lnTo>
                  <a:pt x="2173821" y="2334987"/>
                </a:lnTo>
                <a:lnTo>
                  <a:pt x="2207885" y="2305301"/>
                </a:lnTo>
                <a:lnTo>
                  <a:pt x="2240915" y="2274488"/>
                </a:lnTo>
                <a:lnTo>
                  <a:pt x="2272881" y="2242579"/>
                </a:lnTo>
                <a:lnTo>
                  <a:pt x="2303751" y="2209603"/>
                </a:lnTo>
                <a:lnTo>
                  <a:pt x="2333497" y="2175591"/>
                </a:lnTo>
                <a:lnTo>
                  <a:pt x="2362087" y="2140572"/>
                </a:lnTo>
                <a:lnTo>
                  <a:pt x="2389493" y="2104577"/>
                </a:lnTo>
                <a:lnTo>
                  <a:pt x="2415683" y="2067635"/>
                </a:lnTo>
                <a:lnTo>
                  <a:pt x="2440627" y="2029778"/>
                </a:lnTo>
                <a:lnTo>
                  <a:pt x="2464296" y="1991035"/>
                </a:lnTo>
                <a:lnTo>
                  <a:pt x="2486659" y="1951436"/>
                </a:lnTo>
                <a:lnTo>
                  <a:pt x="2507686" y="1911011"/>
                </a:lnTo>
                <a:lnTo>
                  <a:pt x="2527347" y="1869790"/>
                </a:lnTo>
                <a:lnTo>
                  <a:pt x="2545612" y="1827804"/>
                </a:lnTo>
                <a:lnTo>
                  <a:pt x="2562450" y="1785082"/>
                </a:lnTo>
                <a:lnTo>
                  <a:pt x="2577832" y="1741655"/>
                </a:lnTo>
                <a:lnTo>
                  <a:pt x="2591728" y="1697552"/>
                </a:lnTo>
                <a:lnTo>
                  <a:pt x="2604106" y="1652805"/>
                </a:lnTo>
                <a:lnTo>
                  <a:pt x="2614937" y="1607442"/>
                </a:lnTo>
                <a:lnTo>
                  <a:pt x="2624192" y="1561494"/>
                </a:lnTo>
                <a:lnTo>
                  <a:pt x="2631839" y="1514991"/>
                </a:lnTo>
                <a:lnTo>
                  <a:pt x="2637848" y="1467964"/>
                </a:lnTo>
                <a:lnTo>
                  <a:pt x="2642190" y="1420441"/>
                </a:lnTo>
                <a:lnTo>
                  <a:pt x="2644835" y="1372454"/>
                </a:lnTo>
                <a:lnTo>
                  <a:pt x="2645751" y="1324032"/>
                </a:lnTo>
                <a:lnTo>
                  <a:pt x="2644920" y="1275609"/>
                </a:lnTo>
                <a:lnTo>
                  <a:pt x="2642359" y="1227616"/>
                </a:lnTo>
                <a:lnTo>
                  <a:pt x="2638100" y="1180086"/>
                </a:lnTo>
                <a:lnTo>
                  <a:pt x="2632173" y="1133047"/>
                </a:lnTo>
                <a:lnTo>
                  <a:pt x="2624607" y="1086531"/>
                </a:lnTo>
                <a:lnTo>
                  <a:pt x="2615434" y="1040566"/>
                </a:lnTo>
                <a:lnTo>
                  <a:pt x="2604682" y="995184"/>
                </a:lnTo>
                <a:lnTo>
                  <a:pt x="2592382" y="950415"/>
                </a:lnTo>
                <a:lnTo>
                  <a:pt x="2578563" y="906288"/>
                </a:lnTo>
                <a:lnTo>
                  <a:pt x="2563258" y="862834"/>
                </a:lnTo>
                <a:lnTo>
                  <a:pt x="2546494" y="820083"/>
                </a:lnTo>
                <a:lnTo>
                  <a:pt x="2528303" y="778064"/>
                </a:lnTo>
                <a:lnTo>
                  <a:pt x="2508714" y="736809"/>
                </a:lnTo>
                <a:lnTo>
                  <a:pt x="2487757" y="696348"/>
                </a:lnTo>
                <a:lnTo>
                  <a:pt x="2465464" y="656709"/>
                </a:lnTo>
                <a:lnTo>
                  <a:pt x="2441863" y="617925"/>
                </a:lnTo>
                <a:lnTo>
                  <a:pt x="2416984" y="580024"/>
                </a:lnTo>
                <a:lnTo>
                  <a:pt x="2390859" y="543037"/>
                </a:lnTo>
                <a:lnTo>
                  <a:pt x="2363517" y="506994"/>
                </a:lnTo>
                <a:lnTo>
                  <a:pt x="2334987" y="471926"/>
                </a:lnTo>
                <a:lnTo>
                  <a:pt x="2305301" y="437861"/>
                </a:lnTo>
                <a:lnTo>
                  <a:pt x="2274488" y="404832"/>
                </a:lnTo>
                <a:lnTo>
                  <a:pt x="2242579" y="372867"/>
                </a:lnTo>
                <a:lnTo>
                  <a:pt x="2209603" y="341996"/>
                </a:lnTo>
                <a:lnTo>
                  <a:pt x="2175591" y="312251"/>
                </a:lnTo>
                <a:lnTo>
                  <a:pt x="2140572" y="283660"/>
                </a:lnTo>
                <a:lnTo>
                  <a:pt x="2104577" y="256255"/>
                </a:lnTo>
                <a:lnTo>
                  <a:pt x="2067635" y="230065"/>
                </a:lnTo>
                <a:lnTo>
                  <a:pt x="2029778" y="205121"/>
                </a:lnTo>
                <a:lnTo>
                  <a:pt x="1991035" y="181453"/>
                </a:lnTo>
                <a:lnTo>
                  <a:pt x="1951436" y="159090"/>
                </a:lnTo>
                <a:lnTo>
                  <a:pt x="1911011" y="138063"/>
                </a:lnTo>
                <a:lnTo>
                  <a:pt x="1869790" y="118402"/>
                </a:lnTo>
                <a:lnTo>
                  <a:pt x="1827804" y="100137"/>
                </a:lnTo>
                <a:lnTo>
                  <a:pt x="1785082" y="83299"/>
                </a:lnTo>
                <a:lnTo>
                  <a:pt x="1741655" y="67918"/>
                </a:lnTo>
                <a:lnTo>
                  <a:pt x="1697552" y="54023"/>
                </a:lnTo>
                <a:lnTo>
                  <a:pt x="1652805" y="41644"/>
                </a:lnTo>
                <a:lnTo>
                  <a:pt x="1607442" y="30813"/>
                </a:lnTo>
                <a:lnTo>
                  <a:pt x="1561494" y="21559"/>
                </a:lnTo>
                <a:lnTo>
                  <a:pt x="1514991" y="13912"/>
                </a:lnTo>
                <a:lnTo>
                  <a:pt x="1467964" y="7902"/>
                </a:lnTo>
                <a:lnTo>
                  <a:pt x="1420441" y="3560"/>
                </a:lnTo>
                <a:lnTo>
                  <a:pt x="1372454" y="916"/>
                </a:lnTo>
                <a:lnTo>
                  <a:pt x="1324032" y="0"/>
                </a:lnTo>
                <a:close/>
              </a:path>
            </a:pathLst>
          </a:custGeom>
          <a:solidFill>
            <a:srgbClr val="C5B0E9"/>
          </a:solidFill>
        </p:spPr>
        <p:txBody>
          <a:bodyPr wrap="square" lIns="0" tIns="0" rIns="0" bIns="0" rtlCol="0"/>
          <a:lstStyle/>
          <a:p>
            <a:pPr defTabSz="498988"/>
            <a:endParaRPr lang="fr-CH" sz="9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BFDE284D-90CB-BAFC-BBA0-4DB379AB4379}"/>
              </a:ext>
            </a:extLst>
          </p:cNvPr>
          <p:cNvSpPr txBox="1"/>
          <p:nvPr/>
        </p:nvSpPr>
        <p:spPr>
          <a:xfrm>
            <a:off x="194530" y="1195533"/>
            <a:ext cx="3072759" cy="699392"/>
          </a:xfrm>
          <a:prstGeom prst="rect">
            <a:avLst/>
          </a:prstGeom>
        </p:spPr>
        <p:txBody>
          <a:bodyPr vert="horz" wrap="square" lIns="0" tIns="32228" rIns="0" bIns="0" rtlCol="0">
            <a:spAutoFit/>
          </a:bodyPr>
          <a:lstStyle/>
          <a:p>
            <a:pPr marL="6930" marR="2772" indent="59255" algn="ctr" defTabSz="498988">
              <a:lnSpc>
                <a:spcPts val="2608"/>
              </a:lnSpc>
              <a:spcBef>
                <a:spcPts val="254"/>
              </a:spcBef>
            </a:pPr>
            <a:r>
              <a:rPr lang="fr-CH" sz="2292" spc="-3" dirty="0">
                <a:solidFill>
                  <a:srgbClr val="6D3BC7"/>
                </a:solidFill>
                <a:latin typeface="Signature"/>
                <a:cs typeface="Signature"/>
              </a:rPr>
              <a:t>Objectifs </a:t>
            </a:r>
            <a:r>
              <a:rPr lang="fr-CH" sz="2292" spc="-5" dirty="0">
                <a:solidFill>
                  <a:srgbClr val="6D3BC7"/>
                </a:solidFill>
                <a:latin typeface="Signature"/>
                <a:cs typeface="Signature"/>
              </a:rPr>
              <a:t>cantonaux </a:t>
            </a:r>
            <a:r>
              <a:rPr lang="fr-CH" sz="2292" dirty="0">
                <a:solidFill>
                  <a:srgbClr val="6D3BC7"/>
                </a:solidFill>
                <a:latin typeface="Signature"/>
                <a:cs typeface="Signature"/>
              </a:rPr>
              <a:t>ambitieux</a:t>
            </a:r>
            <a:r>
              <a:rPr lang="fr-CH" sz="2292" spc="-19" dirty="0">
                <a:solidFill>
                  <a:srgbClr val="6D3BC7"/>
                </a:solidFill>
                <a:latin typeface="Signature"/>
                <a:cs typeface="Signature"/>
              </a:rPr>
              <a:t> </a:t>
            </a:r>
            <a:r>
              <a:rPr lang="fr-CH" sz="2292" spc="3" dirty="0">
                <a:solidFill>
                  <a:srgbClr val="6D3BC7"/>
                </a:solidFill>
                <a:latin typeface="Signature"/>
                <a:cs typeface="Signature"/>
              </a:rPr>
              <a:t>pour</a:t>
            </a:r>
            <a:r>
              <a:rPr lang="fr-CH" sz="2292" spc="-19" dirty="0">
                <a:solidFill>
                  <a:srgbClr val="6D3BC7"/>
                </a:solidFill>
                <a:latin typeface="Signature"/>
                <a:cs typeface="Signature"/>
              </a:rPr>
              <a:t> </a:t>
            </a:r>
            <a:r>
              <a:rPr lang="fr-CH" sz="2292" dirty="0">
                <a:solidFill>
                  <a:srgbClr val="6D3BC7"/>
                </a:solidFill>
                <a:latin typeface="Signature"/>
                <a:cs typeface="Signature"/>
              </a:rPr>
              <a:t>2030</a:t>
            </a:r>
            <a:endParaRPr lang="fr-CH" sz="2292" dirty="0">
              <a:solidFill>
                <a:prstClr val="black"/>
              </a:solidFill>
              <a:latin typeface="Signature"/>
              <a:cs typeface="Signature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D5619B7-0C55-BBAC-B6E3-436E5B31E22D}"/>
              </a:ext>
            </a:extLst>
          </p:cNvPr>
          <p:cNvSpPr txBox="1"/>
          <p:nvPr/>
        </p:nvSpPr>
        <p:spPr>
          <a:xfrm>
            <a:off x="929183" y="4937413"/>
            <a:ext cx="1603451" cy="93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8988"/>
            <a:r>
              <a:rPr lang="fr-CH" sz="1883" b="1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  <a:t>+52’000</a:t>
            </a:r>
          </a:p>
          <a:p>
            <a:pPr algn="ctr" defTabSz="498988"/>
            <a:r>
              <a:rPr lang="fr-CH" sz="1201" b="1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  <a:t>véhicules électriques </a:t>
            </a:r>
            <a:br>
              <a:rPr lang="fr-CH" sz="1201" b="1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</a:br>
            <a:r>
              <a:rPr lang="fr-CH" sz="1201" b="1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  <a:t>à Genève en 2030</a:t>
            </a: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59C42DF8-CF8A-B892-62B4-FB72805B7255}"/>
              </a:ext>
            </a:extLst>
          </p:cNvPr>
          <p:cNvSpPr/>
          <p:nvPr/>
        </p:nvSpPr>
        <p:spPr>
          <a:xfrm>
            <a:off x="1777279" y="4292426"/>
            <a:ext cx="0" cy="234260"/>
          </a:xfrm>
          <a:custGeom>
            <a:avLst/>
            <a:gdLst/>
            <a:ahLst/>
            <a:cxnLst/>
            <a:rect l="l" t="t" r="r" b="b"/>
            <a:pathLst>
              <a:path h="429260">
                <a:moveTo>
                  <a:pt x="0" y="429264"/>
                </a:moveTo>
                <a:lnTo>
                  <a:pt x="0" y="0"/>
                </a:lnTo>
              </a:path>
            </a:pathLst>
          </a:custGeom>
          <a:ln w="20941">
            <a:solidFill>
              <a:srgbClr val="6D3BC7"/>
            </a:solidFill>
          </a:ln>
        </p:spPr>
        <p:txBody>
          <a:bodyPr wrap="square" lIns="0" tIns="0" rIns="0" bIns="0" rtlCol="0"/>
          <a:lstStyle/>
          <a:p>
            <a:pPr defTabSz="498988"/>
            <a:endParaRPr lang="fr-CH" sz="982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object 33">
            <a:extLst>
              <a:ext uri="{FF2B5EF4-FFF2-40B4-BE49-F238E27FC236}">
                <a16:creationId xmlns:a16="http://schemas.microsoft.com/office/drawing/2014/main" id="{030CFE72-7E1C-5AAC-E9CD-35F436118668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677" y="1265232"/>
            <a:ext cx="619285" cy="480856"/>
          </a:xfrm>
          <a:prstGeom prst="rect">
            <a:avLst/>
          </a:prstGeom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id="{A2A22FDE-3B50-EC17-3489-8618644FFC15}"/>
              </a:ext>
            </a:extLst>
          </p:cNvPr>
          <p:cNvSpPr/>
          <p:nvPr/>
        </p:nvSpPr>
        <p:spPr>
          <a:xfrm>
            <a:off x="6072533" y="2043803"/>
            <a:ext cx="0" cy="234260"/>
          </a:xfrm>
          <a:custGeom>
            <a:avLst/>
            <a:gdLst/>
            <a:ahLst/>
            <a:cxnLst/>
            <a:rect l="l" t="t" r="r" b="b"/>
            <a:pathLst>
              <a:path h="429260">
                <a:moveTo>
                  <a:pt x="0" y="429264"/>
                </a:moveTo>
                <a:lnTo>
                  <a:pt x="0" y="0"/>
                </a:lnTo>
              </a:path>
            </a:pathLst>
          </a:custGeom>
          <a:ln w="20941">
            <a:solidFill>
              <a:srgbClr val="6D3BC7"/>
            </a:solidFill>
          </a:ln>
        </p:spPr>
        <p:txBody>
          <a:bodyPr wrap="square" lIns="0" tIns="0" rIns="0" bIns="0" rtlCol="0"/>
          <a:lstStyle/>
          <a:p>
            <a:pPr defTabSz="498988"/>
            <a:endParaRPr lang="fr-CH" sz="9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2D081585-F4EF-DA47-93EF-8015018C1DC6}"/>
              </a:ext>
            </a:extLst>
          </p:cNvPr>
          <p:cNvSpPr/>
          <p:nvPr/>
        </p:nvSpPr>
        <p:spPr>
          <a:xfrm>
            <a:off x="10349020" y="1978880"/>
            <a:ext cx="0" cy="234260"/>
          </a:xfrm>
          <a:custGeom>
            <a:avLst/>
            <a:gdLst/>
            <a:ahLst/>
            <a:cxnLst/>
            <a:rect l="l" t="t" r="r" b="b"/>
            <a:pathLst>
              <a:path h="429260">
                <a:moveTo>
                  <a:pt x="0" y="429264"/>
                </a:moveTo>
                <a:lnTo>
                  <a:pt x="0" y="0"/>
                </a:lnTo>
              </a:path>
            </a:pathLst>
          </a:custGeom>
          <a:ln w="20941">
            <a:solidFill>
              <a:srgbClr val="6D3BC7"/>
            </a:solidFill>
          </a:ln>
        </p:spPr>
        <p:txBody>
          <a:bodyPr wrap="square" lIns="0" tIns="0" rIns="0" bIns="0" rtlCol="0"/>
          <a:lstStyle/>
          <a:p>
            <a:pPr defTabSz="498988"/>
            <a:endParaRPr lang="fr-CH" sz="9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75A43D24-E985-D46B-7FD5-0C9104DB10F2}"/>
              </a:ext>
            </a:extLst>
          </p:cNvPr>
          <p:cNvSpPr txBox="1"/>
          <p:nvPr/>
        </p:nvSpPr>
        <p:spPr>
          <a:xfrm>
            <a:off x="4762617" y="1195533"/>
            <a:ext cx="2619832" cy="737864"/>
          </a:xfrm>
          <a:prstGeom prst="rect">
            <a:avLst/>
          </a:prstGeom>
        </p:spPr>
        <p:txBody>
          <a:bodyPr vert="horz" wrap="square" lIns="0" tIns="32228" rIns="0" bIns="0" rtlCol="0">
            <a:spAutoFit/>
          </a:bodyPr>
          <a:lstStyle/>
          <a:p>
            <a:pPr marL="285532" marR="2772" indent="-278948" algn="ctr" defTabSz="498988">
              <a:lnSpc>
                <a:spcPts val="2608"/>
              </a:lnSpc>
              <a:spcBef>
                <a:spcPts val="254"/>
              </a:spcBef>
            </a:pPr>
            <a:r>
              <a:rPr lang="fr-CH" sz="2292" spc="-8" dirty="0">
                <a:solidFill>
                  <a:srgbClr val="6D3BC7"/>
                </a:solidFill>
                <a:latin typeface="Signature"/>
                <a:cs typeface="Signature"/>
              </a:rPr>
              <a:t>Protection du climat</a:t>
            </a:r>
          </a:p>
          <a:p>
            <a:pPr marL="285532" marR="2772" indent="-278948" algn="ctr" defTabSz="498988">
              <a:lnSpc>
                <a:spcPts val="2608"/>
              </a:lnSpc>
              <a:spcBef>
                <a:spcPts val="254"/>
              </a:spcBef>
            </a:pPr>
            <a:r>
              <a:rPr lang="fr-CH" sz="2292" spc="-8" dirty="0">
                <a:solidFill>
                  <a:srgbClr val="6D3BC7"/>
                </a:solidFill>
                <a:latin typeface="Signature"/>
                <a:cs typeface="Signature"/>
              </a:rPr>
              <a:t>et qualité de vie</a:t>
            </a: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95B9EC02-210D-AC57-CFD7-BEECD7DDBB66}"/>
              </a:ext>
            </a:extLst>
          </p:cNvPr>
          <p:cNvSpPr txBox="1"/>
          <p:nvPr/>
        </p:nvSpPr>
        <p:spPr>
          <a:xfrm>
            <a:off x="8888538" y="1121740"/>
            <a:ext cx="2920965" cy="737864"/>
          </a:xfrm>
          <a:prstGeom prst="rect">
            <a:avLst/>
          </a:prstGeom>
        </p:spPr>
        <p:txBody>
          <a:bodyPr vert="horz" wrap="square" lIns="0" tIns="32228" rIns="0" bIns="0" rtlCol="0">
            <a:spAutoFit/>
          </a:bodyPr>
          <a:lstStyle/>
          <a:p>
            <a:pPr marL="285532" marR="2772" indent="-278948" algn="ctr" defTabSz="498988">
              <a:lnSpc>
                <a:spcPts val="2608"/>
              </a:lnSpc>
              <a:spcBef>
                <a:spcPts val="254"/>
              </a:spcBef>
            </a:pPr>
            <a:r>
              <a:rPr lang="fr-CH" sz="2292" spc="-8" dirty="0">
                <a:solidFill>
                  <a:srgbClr val="6D3BC7"/>
                </a:solidFill>
                <a:latin typeface="Signature"/>
                <a:cs typeface="Signature"/>
              </a:rPr>
              <a:t>Mesures</a:t>
            </a:r>
          </a:p>
          <a:p>
            <a:pPr marL="285532" marR="2772" indent="-278948" algn="ctr" defTabSz="498988">
              <a:lnSpc>
                <a:spcPts val="2608"/>
              </a:lnSpc>
              <a:spcBef>
                <a:spcPts val="254"/>
              </a:spcBef>
            </a:pPr>
            <a:r>
              <a:rPr lang="fr-CH" sz="2292" spc="-8" dirty="0">
                <a:solidFill>
                  <a:srgbClr val="6D3BC7"/>
                </a:solidFill>
                <a:latin typeface="Signature"/>
                <a:cs typeface="Signature"/>
              </a:rPr>
              <a:t>d’accompagnement</a:t>
            </a:r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98163A4C-6BC2-1327-7BCB-3A27E57D602B}"/>
              </a:ext>
            </a:extLst>
          </p:cNvPr>
          <p:cNvSpPr txBox="1"/>
          <p:nvPr/>
        </p:nvSpPr>
        <p:spPr>
          <a:xfrm>
            <a:off x="4806877" y="2380504"/>
            <a:ext cx="2839645" cy="1618663"/>
          </a:xfrm>
          <a:prstGeom prst="rect">
            <a:avLst/>
          </a:prstGeom>
        </p:spPr>
        <p:txBody>
          <a:bodyPr vert="horz" wrap="square" lIns="0" tIns="6238" rIns="0" bIns="0" rtlCol="0">
            <a:spAutoFit/>
          </a:bodyPr>
          <a:lstStyle/>
          <a:p>
            <a:pPr marL="20791" marR="16633" defTabSz="498988">
              <a:lnSpc>
                <a:spcPct val="101499"/>
              </a:lnSpc>
              <a:spcBef>
                <a:spcPts val="49"/>
              </a:spcBef>
            </a:pP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Les </a:t>
            </a:r>
            <a:r>
              <a:rPr lang="fr-CH" sz="1200" spc="8" dirty="0">
                <a:solidFill>
                  <a:prstClr val="black"/>
                </a:solidFill>
                <a:latin typeface="Signature"/>
                <a:cs typeface="Signature"/>
              </a:rPr>
              <a:t>transports </a:t>
            </a:r>
            <a:r>
              <a:rPr lang="fr-CH" sz="1200" dirty="0">
                <a:solidFill>
                  <a:prstClr val="black"/>
                </a:solidFill>
                <a:latin typeface="Signature"/>
                <a:cs typeface="Signature"/>
              </a:rPr>
              <a:t>représentent </a:t>
            </a: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près </a:t>
            </a:r>
            <a:r>
              <a:rPr lang="fr-CH" sz="1200" spc="5" dirty="0">
                <a:solidFill>
                  <a:prstClr val="black"/>
                </a:solidFill>
                <a:latin typeface="Signature"/>
                <a:cs typeface="Signature"/>
              </a:rPr>
              <a:t>de </a:t>
            </a:r>
            <a:r>
              <a:rPr lang="fr-CH" sz="1200" b="1" spc="8" dirty="0">
                <a:solidFill>
                  <a:prstClr val="black"/>
                </a:solidFill>
                <a:latin typeface="Signature"/>
                <a:cs typeface="Signature"/>
              </a:rPr>
              <a:t>25% </a:t>
            </a:r>
            <a:r>
              <a:rPr lang="fr-CH" sz="1200" b="1" spc="5" dirty="0">
                <a:solidFill>
                  <a:prstClr val="black"/>
                </a:solidFill>
                <a:latin typeface="Signature"/>
                <a:cs typeface="Signature"/>
              </a:rPr>
              <a:t>des </a:t>
            </a:r>
            <a:r>
              <a:rPr lang="fr-CH" sz="1200" b="1" spc="-246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b="1" spc="5" dirty="0">
                <a:solidFill>
                  <a:prstClr val="black"/>
                </a:solidFill>
                <a:latin typeface="Signature"/>
                <a:cs typeface="Signature"/>
              </a:rPr>
              <a:t>émissions</a:t>
            </a:r>
            <a:r>
              <a:rPr lang="fr-CH" sz="1200" b="1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b="1" spc="5" dirty="0">
                <a:solidFill>
                  <a:prstClr val="black"/>
                </a:solidFill>
                <a:latin typeface="Signature"/>
                <a:cs typeface="Signature"/>
              </a:rPr>
              <a:t>de</a:t>
            </a:r>
            <a:r>
              <a:rPr lang="fr-CH" sz="1200" b="1" spc="3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b="1" spc="5" dirty="0">
                <a:solidFill>
                  <a:prstClr val="black"/>
                </a:solidFill>
                <a:latin typeface="Signature"/>
                <a:cs typeface="Signature"/>
              </a:rPr>
              <a:t>CO</a:t>
            </a:r>
            <a:r>
              <a:rPr lang="fr-CH" sz="1200" b="1" spc="8" baseline="-31400" dirty="0">
                <a:solidFill>
                  <a:prstClr val="black"/>
                </a:solidFill>
                <a:latin typeface="Signature"/>
                <a:cs typeface="Signature"/>
              </a:rPr>
              <a:t>2</a:t>
            </a:r>
            <a:r>
              <a:rPr lang="fr-CH" sz="1200" b="1" spc="184" baseline="-31400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spc="8" dirty="0">
                <a:solidFill>
                  <a:prstClr val="black"/>
                </a:solidFill>
                <a:latin typeface="Signature"/>
                <a:cs typeface="Signature"/>
              </a:rPr>
              <a:t>du</a:t>
            </a: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 canton</a:t>
            </a:r>
            <a:endParaRPr lang="fr-CH" sz="1200" dirty="0">
              <a:solidFill>
                <a:prstClr val="black"/>
              </a:solidFill>
              <a:latin typeface="Signature"/>
              <a:cs typeface="Signature"/>
            </a:endParaRPr>
          </a:p>
          <a:p>
            <a:pPr marL="20791" defTabSz="498988">
              <a:spcBef>
                <a:spcPts val="829"/>
              </a:spcBef>
            </a:pPr>
            <a:r>
              <a:rPr lang="fr-CH" sz="1200" spc="8" dirty="0">
                <a:solidFill>
                  <a:prstClr val="black"/>
                </a:solidFill>
                <a:latin typeface="Signature"/>
                <a:cs typeface="Signature"/>
              </a:rPr>
              <a:t>Un</a:t>
            </a:r>
            <a:r>
              <a:rPr lang="fr-CH" sz="1200" spc="-5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b="1" spc="5" dirty="0">
                <a:solidFill>
                  <a:prstClr val="black"/>
                </a:solidFill>
                <a:latin typeface="Signature"/>
                <a:cs typeface="Signature"/>
              </a:rPr>
              <a:t>véhicule</a:t>
            </a:r>
            <a:r>
              <a:rPr lang="fr-CH" sz="1200" b="1" spc="-3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b="1" spc="5" dirty="0">
                <a:solidFill>
                  <a:prstClr val="black"/>
                </a:solidFill>
                <a:latin typeface="Signature"/>
                <a:cs typeface="Signature"/>
              </a:rPr>
              <a:t>électrique</a:t>
            </a:r>
            <a:r>
              <a:rPr lang="fr-CH" sz="1200" b="1" spc="14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spc="-5" dirty="0">
                <a:solidFill>
                  <a:prstClr val="black"/>
                </a:solidFill>
                <a:latin typeface="Signature"/>
                <a:cs typeface="Signature"/>
              </a:rPr>
              <a:t>c’est</a:t>
            </a:r>
            <a:r>
              <a:rPr lang="fr-CH" sz="1200" spc="-3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:</a:t>
            </a:r>
          </a:p>
          <a:p>
            <a:pPr marL="269875" marR="0" lvl="0" indent="-269875" algn="l" defTabSz="44958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3CC8"/>
              </a:buClr>
              <a:buSzPct val="100000"/>
              <a:buFont typeface="Signature" pitchFamily="50" charset="0"/>
              <a:buChar char=""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lang="fr-CH" sz="1200" b="1" i="0" u="none" strike="noStrike" kern="1200" cap="none" spc="0" normalizeH="0" baseline="0" noProof="0" dirty="0">
                <a:ln>
                  <a:noFill/>
                </a:ln>
                <a:solidFill>
                  <a:srgbClr val="2B2925"/>
                </a:solidFill>
                <a:effectLst/>
                <a:uLnTx/>
                <a:uFillTx/>
                <a:latin typeface="Signature"/>
                <a:cs typeface="Helvetica"/>
                <a:sym typeface="Helvetica"/>
              </a:rPr>
              <a:t>0 émissions de CO et de NOx.</a:t>
            </a:r>
          </a:p>
          <a:p>
            <a:pPr marL="269875" marR="0" lvl="0" indent="-269875" algn="l" defTabSz="44958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Signature" pitchFamily="50" charset="0"/>
              <a:buChar char=""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Signature"/>
              <a:cs typeface="Helvetica"/>
              <a:sym typeface="Helvetica"/>
            </a:endParaRPr>
          </a:p>
          <a:p>
            <a:pPr marL="269875" marR="0" lvl="0" indent="-269875" algn="l" defTabSz="44958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3CC8"/>
              </a:buClr>
              <a:buSzPct val="100000"/>
              <a:buFont typeface="Signature" pitchFamily="50" charset="0"/>
              <a:buChar char=""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200" dirty="0">
                <a:solidFill>
                  <a:srgbClr val="2B2925"/>
                </a:solidFill>
                <a:latin typeface="Signature"/>
                <a:ea typeface="Signature" pitchFamily="2" charset="77"/>
                <a:cs typeface="Helvetica"/>
                <a:sym typeface="Helvetica"/>
              </a:rPr>
              <a:t>Une réduction drastique du bruit</a:t>
            </a:r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Signature" pitchFamily="2" charset="77"/>
              <a:ea typeface="Signature" pitchFamily="2" charset="77"/>
              <a:cs typeface="Helvetica"/>
              <a:sym typeface="Helvetica"/>
            </a:endParaRPr>
          </a:p>
          <a:p>
            <a:pPr marL="20791" defTabSz="498988">
              <a:spcBef>
                <a:spcPts val="829"/>
              </a:spcBef>
            </a:pPr>
            <a:endParaRPr lang="fr-CH" sz="1200" dirty="0">
              <a:solidFill>
                <a:prstClr val="black"/>
              </a:solidFill>
              <a:latin typeface="Signature"/>
              <a:cs typeface="Signature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06E9FE2C-2B9D-F075-E961-9A46E9FA4329}"/>
              </a:ext>
            </a:extLst>
          </p:cNvPr>
          <p:cNvSpPr txBox="1"/>
          <p:nvPr/>
        </p:nvSpPr>
        <p:spPr>
          <a:xfrm>
            <a:off x="9106655" y="2427093"/>
            <a:ext cx="3085345" cy="1299089"/>
          </a:xfrm>
          <a:prstGeom prst="rect">
            <a:avLst/>
          </a:prstGeom>
        </p:spPr>
        <p:txBody>
          <a:bodyPr vert="horz" wrap="square" lIns="0" tIns="6238" rIns="0" bIns="0" rtlCol="0">
            <a:spAutoFit/>
          </a:bodyPr>
          <a:lstStyle/>
          <a:p>
            <a:pPr marL="6930" marR="2772" defTabSz="498988">
              <a:lnSpc>
                <a:spcPct val="101499"/>
              </a:lnSpc>
              <a:spcBef>
                <a:spcPts val="49"/>
              </a:spcBef>
            </a:pPr>
            <a:r>
              <a:rPr lang="fr-CH" sz="1200" spc="10" dirty="0">
                <a:latin typeface="Signature"/>
                <a:cs typeface="Signature"/>
              </a:rPr>
              <a:t>Depuis </a:t>
            </a:r>
            <a:r>
              <a:rPr lang="fr-CH" sz="1200" spc="5" dirty="0">
                <a:latin typeface="Signature"/>
                <a:cs typeface="Signature"/>
              </a:rPr>
              <a:t>janvier</a:t>
            </a:r>
            <a:r>
              <a:rPr lang="fr-CH" sz="1200" spc="10" dirty="0">
                <a:latin typeface="Signature"/>
                <a:cs typeface="Signature"/>
              </a:rPr>
              <a:t> 2024, </a:t>
            </a:r>
            <a:r>
              <a:rPr lang="fr-CH" sz="1200" b="1" spc="5" dirty="0">
                <a:latin typeface="Signature"/>
                <a:cs typeface="Signature"/>
              </a:rPr>
              <a:t>subvention</a:t>
            </a:r>
            <a:r>
              <a:rPr lang="fr-CH" sz="1200" b="1" spc="45" dirty="0">
                <a:latin typeface="Signature"/>
                <a:cs typeface="Signature"/>
              </a:rPr>
              <a:t> </a:t>
            </a:r>
            <a:r>
              <a:rPr lang="fr-CH" sz="1200" spc="15" dirty="0">
                <a:latin typeface="Signature"/>
                <a:cs typeface="Signature"/>
              </a:rPr>
              <a:t>pour</a:t>
            </a:r>
            <a:r>
              <a:rPr lang="fr-CH" sz="1200" spc="10" dirty="0">
                <a:latin typeface="Signature"/>
                <a:cs typeface="Signature"/>
              </a:rPr>
              <a:t> </a:t>
            </a:r>
            <a:r>
              <a:rPr lang="fr-CH" sz="1200" b="1" spc="5" dirty="0">
                <a:latin typeface="Signature"/>
                <a:cs typeface="Signature"/>
              </a:rPr>
              <a:t>les</a:t>
            </a:r>
            <a:r>
              <a:rPr lang="fr-CH" sz="1200" b="1" spc="10" dirty="0">
                <a:latin typeface="Signature"/>
                <a:cs typeface="Signature"/>
              </a:rPr>
              <a:t> infrastructures de recharge (pré-équipement) </a:t>
            </a:r>
            <a:r>
              <a:rPr lang="fr-CH" sz="1200" spc="10" dirty="0">
                <a:latin typeface="Signature"/>
                <a:cs typeface="Signature"/>
              </a:rPr>
              <a:t>pour habitat collectif </a:t>
            </a:r>
          </a:p>
          <a:p>
            <a:pPr marL="6930" marR="2772" defTabSz="498988">
              <a:lnSpc>
                <a:spcPct val="101499"/>
              </a:lnSpc>
              <a:spcBef>
                <a:spcPts val="49"/>
              </a:spcBef>
            </a:pPr>
            <a:endParaRPr lang="fr-CH" sz="1200" b="1" spc="10" dirty="0">
              <a:solidFill>
                <a:prstClr val="black"/>
              </a:solidFill>
              <a:latin typeface="Signature"/>
              <a:cs typeface="Signature"/>
            </a:endParaRPr>
          </a:p>
          <a:p>
            <a:pPr marL="6930" marR="2772" defTabSz="498988">
              <a:lnSpc>
                <a:spcPct val="101499"/>
              </a:lnSpc>
              <a:spcBef>
                <a:spcPts val="49"/>
              </a:spcBef>
            </a:pPr>
            <a:r>
              <a:rPr lang="fr-CH" sz="1200" b="1" dirty="0">
                <a:solidFill>
                  <a:prstClr val="black"/>
                </a:solidFill>
                <a:latin typeface="Signature"/>
                <a:cs typeface="Signature"/>
              </a:rPr>
              <a:t>Rôle</a:t>
            </a:r>
            <a:r>
              <a:rPr lang="fr-CH" sz="1200" b="1" spc="44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b="1" spc="5" dirty="0">
                <a:solidFill>
                  <a:prstClr val="black"/>
                </a:solidFill>
                <a:latin typeface="Signature"/>
                <a:cs typeface="Signature"/>
              </a:rPr>
              <a:t>de</a:t>
            </a:r>
            <a:r>
              <a:rPr lang="fr-CH" sz="1200" b="1" spc="44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b="1" spc="11" dirty="0">
                <a:solidFill>
                  <a:prstClr val="black"/>
                </a:solidFill>
                <a:latin typeface="Signature"/>
                <a:cs typeface="Signature"/>
              </a:rPr>
              <a:t>service</a:t>
            </a:r>
            <a:r>
              <a:rPr lang="fr-CH" sz="1200" b="1" spc="44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b="1" spc="5" dirty="0">
                <a:solidFill>
                  <a:prstClr val="black"/>
                </a:solidFill>
                <a:latin typeface="Signature"/>
                <a:cs typeface="Signature"/>
              </a:rPr>
              <a:t>public</a:t>
            </a:r>
            <a:r>
              <a:rPr lang="fr-CH" sz="1200" b="1" spc="44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b="1" spc="5" dirty="0">
                <a:solidFill>
                  <a:prstClr val="black"/>
                </a:solidFill>
                <a:latin typeface="Signature"/>
                <a:cs typeface="Signature"/>
              </a:rPr>
              <a:t>de</a:t>
            </a:r>
            <a:r>
              <a:rPr lang="fr-CH" sz="1200" b="1" spc="46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b="1" spc="5" dirty="0">
                <a:solidFill>
                  <a:prstClr val="black"/>
                </a:solidFill>
                <a:latin typeface="Signature"/>
                <a:cs typeface="Signature"/>
              </a:rPr>
              <a:t>SIG,</a:t>
            </a:r>
            <a:r>
              <a:rPr lang="fr-CH" sz="1200" b="1" spc="62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spc="8" dirty="0">
                <a:solidFill>
                  <a:prstClr val="black"/>
                </a:solidFill>
                <a:latin typeface="Signature"/>
                <a:cs typeface="Signature"/>
              </a:rPr>
              <a:t>engagé</a:t>
            </a:r>
            <a:r>
              <a:rPr lang="fr-CH" sz="1200" spc="44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spc="8" dirty="0">
                <a:solidFill>
                  <a:prstClr val="black"/>
                </a:solidFill>
                <a:latin typeface="Signature"/>
                <a:cs typeface="Signature"/>
              </a:rPr>
              <a:t>dans </a:t>
            </a: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le déploiement</a:t>
            </a:r>
            <a:r>
              <a:rPr lang="fr-CH" sz="1200" spc="5" dirty="0">
                <a:solidFill>
                  <a:prstClr val="black"/>
                </a:solidFill>
                <a:latin typeface="Signature"/>
                <a:cs typeface="Signature"/>
              </a:rPr>
              <a:t> d'un</a:t>
            </a: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spc="5" dirty="0">
                <a:solidFill>
                  <a:prstClr val="black"/>
                </a:solidFill>
                <a:latin typeface="Signature"/>
                <a:cs typeface="Signature"/>
              </a:rPr>
              <a:t>réseau </a:t>
            </a:r>
            <a:r>
              <a:rPr lang="fr-CH" sz="1200" spc="3" dirty="0">
                <a:solidFill>
                  <a:prstClr val="black"/>
                </a:solidFill>
                <a:latin typeface="Signature"/>
                <a:cs typeface="Signature"/>
              </a:rPr>
              <a:t>de recharge</a:t>
            </a:r>
            <a:r>
              <a:rPr lang="fr-CH" sz="1200" spc="5" dirty="0">
                <a:solidFill>
                  <a:prstClr val="black"/>
                </a:solidFill>
                <a:latin typeface="Signature"/>
                <a:cs typeface="Signature"/>
              </a:rPr>
              <a:t> publique à</a:t>
            </a:r>
            <a:r>
              <a:rPr lang="fr-CH" sz="1200" dirty="0">
                <a:solidFill>
                  <a:prstClr val="black"/>
                </a:solidFill>
                <a:latin typeface="Signature"/>
                <a:cs typeface="Signature"/>
              </a:rPr>
              <a:t> </a:t>
            </a:r>
            <a:r>
              <a:rPr lang="fr-CH" sz="1200" spc="5" dirty="0">
                <a:solidFill>
                  <a:prstClr val="black"/>
                </a:solidFill>
                <a:latin typeface="Signature"/>
                <a:cs typeface="Signature"/>
              </a:rPr>
              <a:t>Genève</a:t>
            </a:r>
            <a:endParaRPr lang="fr-CH" sz="1200" dirty="0">
              <a:solidFill>
                <a:prstClr val="black"/>
              </a:solidFill>
              <a:latin typeface="Signature"/>
              <a:cs typeface="Signature"/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C54938CE-FA9E-4571-BB5C-D9F30893D6EA}"/>
              </a:ext>
            </a:extLst>
          </p:cNvPr>
          <p:cNvSpPr/>
          <p:nvPr/>
        </p:nvSpPr>
        <p:spPr>
          <a:xfrm>
            <a:off x="6116793" y="4135097"/>
            <a:ext cx="0" cy="274459"/>
          </a:xfrm>
          <a:custGeom>
            <a:avLst/>
            <a:gdLst/>
            <a:ahLst/>
            <a:cxnLst/>
            <a:rect l="l" t="t" r="r" b="b"/>
            <a:pathLst>
              <a:path h="502920">
                <a:moveTo>
                  <a:pt x="0" y="502686"/>
                </a:moveTo>
                <a:lnTo>
                  <a:pt x="0" y="0"/>
                </a:lnTo>
              </a:path>
            </a:pathLst>
          </a:custGeom>
          <a:ln w="20941">
            <a:solidFill>
              <a:srgbClr val="6D3BC7"/>
            </a:solidFill>
          </a:ln>
        </p:spPr>
        <p:txBody>
          <a:bodyPr wrap="square" lIns="0" tIns="0" rIns="0" bIns="0" rtlCol="0"/>
          <a:lstStyle/>
          <a:p>
            <a:pPr defTabSz="498988"/>
            <a:endParaRPr lang="fr-CH" sz="9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367CDF4C-DFC2-5AC7-A02B-2CC25701DC24}"/>
              </a:ext>
            </a:extLst>
          </p:cNvPr>
          <p:cNvSpPr/>
          <p:nvPr/>
        </p:nvSpPr>
        <p:spPr>
          <a:xfrm>
            <a:off x="10456705" y="4017967"/>
            <a:ext cx="0" cy="274459"/>
          </a:xfrm>
          <a:custGeom>
            <a:avLst/>
            <a:gdLst/>
            <a:ahLst/>
            <a:cxnLst/>
            <a:rect l="l" t="t" r="r" b="b"/>
            <a:pathLst>
              <a:path h="502920">
                <a:moveTo>
                  <a:pt x="0" y="502686"/>
                </a:moveTo>
                <a:lnTo>
                  <a:pt x="0" y="0"/>
                </a:lnTo>
              </a:path>
            </a:pathLst>
          </a:custGeom>
          <a:ln w="20941">
            <a:solidFill>
              <a:srgbClr val="6D3BC7"/>
            </a:solidFill>
          </a:ln>
        </p:spPr>
        <p:txBody>
          <a:bodyPr wrap="square" lIns="0" tIns="0" rIns="0" bIns="0" rtlCol="0"/>
          <a:lstStyle/>
          <a:p>
            <a:pPr defTabSz="498988"/>
            <a:endParaRPr lang="fr-CH" sz="9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DFD030EE-BCF5-06D8-D2D7-740FB8E79E75}"/>
              </a:ext>
            </a:extLst>
          </p:cNvPr>
          <p:cNvSpPr/>
          <p:nvPr/>
        </p:nvSpPr>
        <p:spPr>
          <a:xfrm>
            <a:off x="5302625" y="4543243"/>
            <a:ext cx="1724814" cy="1724814"/>
          </a:xfrm>
          <a:custGeom>
            <a:avLst/>
            <a:gdLst/>
            <a:ahLst/>
            <a:cxnLst/>
            <a:rect l="l" t="t" r="r" b="b"/>
            <a:pathLst>
              <a:path w="2646045" h="2646045">
                <a:moveTo>
                  <a:pt x="1324032" y="0"/>
                </a:moveTo>
                <a:lnTo>
                  <a:pt x="1275609" y="831"/>
                </a:lnTo>
                <a:lnTo>
                  <a:pt x="1227616" y="3392"/>
                </a:lnTo>
                <a:lnTo>
                  <a:pt x="1180086" y="7651"/>
                </a:lnTo>
                <a:lnTo>
                  <a:pt x="1133047" y="13578"/>
                </a:lnTo>
                <a:lnTo>
                  <a:pt x="1086530" y="21143"/>
                </a:lnTo>
                <a:lnTo>
                  <a:pt x="1040566" y="30317"/>
                </a:lnTo>
                <a:lnTo>
                  <a:pt x="995184" y="41069"/>
                </a:lnTo>
                <a:lnTo>
                  <a:pt x="950414" y="53369"/>
                </a:lnTo>
                <a:lnTo>
                  <a:pt x="906287" y="67187"/>
                </a:lnTo>
                <a:lnTo>
                  <a:pt x="862833" y="82493"/>
                </a:lnTo>
                <a:lnTo>
                  <a:pt x="820081" y="99257"/>
                </a:lnTo>
                <a:lnTo>
                  <a:pt x="778063" y="117448"/>
                </a:lnTo>
                <a:lnTo>
                  <a:pt x="736807" y="137037"/>
                </a:lnTo>
                <a:lnTo>
                  <a:pt x="696345" y="157993"/>
                </a:lnTo>
                <a:lnTo>
                  <a:pt x="656707" y="180287"/>
                </a:lnTo>
                <a:lnTo>
                  <a:pt x="617922" y="203888"/>
                </a:lnTo>
                <a:lnTo>
                  <a:pt x="580021" y="228766"/>
                </a:lnTo>
                <a:lnTo>
                  <a:pt x="543034" y="254892"/>
                </a:lnTo>
                <a:lnTo>
                  <a:pt x="506991" y="282234"/>
                </a:lnTo>
                <a:lnTo>
                  <a:pt x="471922" y="310763"/>
                </a:lnTo>
                <a:lnTo>
                  <a:pt x="437858" y="340450"/>
                </a:lnTo>
                <a:lnTo>
                  <a:pt x="404828" y="371262"/>
                </a:lnTo>
                <a:lnTo>
                  <a:pt x="372862" y="403172"/>
                </a:lnTo>
                <a:lnTo>
                  <a:pt x="341992" y="436148"/>
                </a:lnTo>
                <a:lnTo>
                  <a:pt x="312246" y="470160"/>
                </a:lnTo>
                <a:lnTo>
                  <a:pt x="283656" y="505179"/>
                </a:lnTo>
                <a:lnTo>
                  <a:pt x="256251" y="541174"/>
                </a:lnTo>
                <a:lnTo>
                  <a:pt x="230061" y="578115"/>
                </a:lnTo>
                <a:lnTo>
                  <a:pt x="205117" y="615973"/>
                </a:lnTo>
                <a:lnTo>
                  <a:pt x="181448" y="654716"/>
                </a:lnTo>
                <a:lnTo>
                  <a:pt x="159085" y="694315"/>
                </a:lnTo>
                <a:lnTo>
                  <a:pt x="138058" y="734740"/>
                </a:lnTo>
                <a:lnTo>
                  <a:pt x="118398" y="775961"/>
                </a:lnTo>
                <a:lnTo>
                  <a:pt x="100133" y="817947"/>
                </a:lnTo>
                <a:lnTo>
                  <a:pt x="83295" y="860669"/>
                </a:lnTo>
                <a:lnTo>
                  <a:pt x="67914" y="904096"/>
                </a:lnTo>
                <a:lnTo>
                  <a:pt x="54019" y="948198"/>
                </a:lnTo>
                <a:lnTo>
                  <a:pt x="41641" y="992946"/>
                </a:lnTo>
                <a:lnTo>
                  <a:pt x="30810" y="1038309"/>
                </a:lnTo>
                <a:lnTo>
                  <a:pt x="21556" y="1084257"/>
                </a:lnTo>
                <a:lnTo>
                  <a:pt x="13910" y="1130760"/>
                </a:lnTo>
                <a:lnTo>
                  <a:pt x="7901" y="1177787"/>
                </a:lnTo>
                <a:lnTo>
                  <a:pt x="3559" y="1225310"/>
                </a:lnTo>
                <a:lnTo>
                  <a:pt x="915" y="1273297"/>
                </a:lnTo>
                <a:lnTo>
                  <a:pt x="0" y="1321718"/>
                </a:lnTo>
                <a:lnTo>
                  <a:pt x="831" y="1370142"/>
                </a:lnTo>
                <a:lnTo>
                  <a:pt x="3392" y="1418133"/>
                </a:lnTo>
                <a:lnTo>
                  <a:pt x="7651" y="1465663"/>
                </a:lnTo>
                <a:lnTo>
                  <a:pt x="13578" y="1512701"/>
                </a:lnTo>
                <a:lnTo>
                  <a:pt x="21143" y="1559217"/>
                </a:lnTo>
                <a:lnTo>
                  <a:pt x="30317" y="1605181"/>
                </a:lnTo>
                <a:lnTo>
                  <a:pt x="41069" y="1650563"/>
                </a:lnTo>
                <a:lnTo>
                  <a:pt x="53369" y="1695332"/>
                </a:lnTo>
                <a:lnTo>
                  <a:pt x="67187" y="1739459"/>
                </a:lnTo>
                <a:lnTo>
                  <a:pt x="82493" y="1782913"/>
                </a:lnTo>
                <a:lnTo>
                  <a:pt x="99257" y="1825664"/>
                </a:lnTo>
                <a:lnTo>
                  <a:pt x="117448" y="1867682"/>
                </a:lnTo>
                <a:lnTo>
                  <a:pt x="137037" y="1908937"/>
                </a:lnTo>
                <a:lnTo>
                  <a:pt x="157993" y="1949399"/>
                </a:lnTo>
                <a:lnTo>
                  <a:pt x="180287" y="1989037"/>
                </a:lnTo>
                <a:lnTo>
                  <a:pt x="203888" y="2027821"/>
                </a:lnTo>
                <a:lnTo>
                  <a:pt x="228766" y="2065722"/>
                </a:lnTo>
                <a:lnTo>
                  <a:pt x="254892" y="2102709"/>
                </a:lnTo>
                <a:lnTo>
                  <a:pt x="282234" y="2138752"/>
                </a:lnTo>
                <a:lnTo>
                  <a:pt x="310763" y="2173821"/>
                </a:lnTo>
                <a:lnTo>
                  <a:pt x="340450" y="2207885"/>
                </a:lnTo>
                <a:lnTo>
                  <a:pt x="371262" y="2240915"/>
                </a:lnTo>
                <a:lnTo>
                  <a:pt x="403172" y="2272881"/>
                </a:lnTo>
                <a:lnTo>
                  <a:pt x="436148" y="2303751"/>
                </a:lnTo>
                <a:lnTo>
                  <a:pt x="470160" y="2333497"/>
                </a:lnTo>
                <a:lnTo>
                  <a:pt x="505179" y="2362087"/>
                </a:lnTo>
                <a:lnTo>
                  <a:pt x="541174" y="2389493"/>
                </a:lnTo>
                <a:lnTo>
                  <a:pt x="578115" y="2415683"/>
                </a:lnTo>
                <a:lnTo>
                  <a:pt x="615973" y="2440627"/>
                </a:lnTo>
                <a:lnTo>
                  <a:pt x="654716" y="2464296"/>
                </a:lnTo>
                <a:lnTo>
                  <a:pt x="694315" y="2486659"/>
                </a:lnTo>
                <a:lnTo>
                  <a:pt x="734740" y="2507686"/>
                </a:lnTo>
                <a:lnTo>
                  <a:pt x="775961" y="2527347"/>
                </a:lnTo>
                <a:lnTo>
                  <a:pt x="817947" y="2545612"/>
                </a:lnTo>
                <a:lnTo>
                  <a:pt x="860669" y="2562450"/>
                </a:lnTo>
                <a:lnTo>
                  <a:pt x="904096" y="2577832"/>
                </a:lnTo>
                <a:lnTo>
                  <a:pt x="948198" y="2591728"/>
                </a:lnTo>
                <a:lnTo>
                  <a:pt x="992946" y="2604106"/>
                </a:lnTo>
                <a:lnTo>
                  <a:pt x="1038309" y="2614937"/>
                </a:lnTo>
                <a:lnTo>
                  <a:pt x="1084257" y="2624192"/>
                </a:lnTo>
                <a:lnTo>
                  <a:pt x="1130760" y="2631839"/>
                </a:lnTo>
                <a:lnTo>
                  <a:pt x="1177787" y="2637848"/>
                </a:lnTo>
                <a:lnTo>
                  <a:pt x="1225310" y="2642190"/>
                </a:lnTo>
                <a:lnTo>
                  <a:pt x="1273297" y="2644835"/>
                </a:lnTo>
                <a:lnTo>
                  <a:pt x="1321718" y="2645751"/>
                </a:lnTo>
                <a:lnTo>
                  <a:pt x="1370142" y="2644920"/>
                </a:lnTo>
                <a:lnTo>
                  <a:pt x="1418133" y="2642359"/>
                </a:lnTo>
                <a:lnTo>
                  <a:pt x="1465663" y="2638100"/>
                </a:lnTo>
                <a:lnTo>
                  <a:pt x="1512701" y="2632173"/>
                </a:lnTo>
                <a:lnTo>
                  <a:pt x="1559217" y="2624607"/>
                </a:lnTo>
                <a:lnTo>
                  <a:pt x="1605181" y="2615434"/>
                </a:lnTo>
                <a:lnTo>
                  <a:pt x="1650563" y="2604682"/>
                </a:lnTo>
                <a:lnTo>
                  <a:pt x="1695332" y="2592382"/>
                </a:lnTo>
                <a:lnTo>
                  <a:pt x="1739459" y="2578563"/>
                </a:lnTo>
                <a:lnTo>
                  <a:pt x="1782913" y="2563258"/>
                </a:lnTo>
                <a:lnTo>
                  <a:pt x="1825664" y="2546494"/>
                </a:lnTo>
                <a:lnTo>
                  <a:pt x="1867682" y="2528303"/>
                </a:lnTo>
                <a:lnTo>
                  <a:pt x="1908937" y="2508714"/>
                </a:lnTo>
                <a:lnTo>
                  <a:pt x="1949399" y="2487757"/>
                </a:lnTo>
                <a:lnTo>
                  <a:pt x="1989037" y="2465464"/>
                </a:lnTo>
                <a:lnTo>
                  <a:pt x="2027821" y="2441863"/>
                </a:lnTo>
                <a:lnTo>
                  <a:pt x="2065722" y="2416984"/>
                </a:lnTo>
                <a:lnTo>
                  <a:pt x="2102709" y="2390859"/>
                </a:lnTo>
                <a:lnTo>
                  <a:pt x="2138752" y="2363517"/>
                </a:lnTo>
                <a:lnTo>
                  <a:pt x="2173821" y="2334987"/>
                </a:lnTo>
                <a:lnTo>
                  <a:pt x="2207885" y="2305301"/>
                </a:lnTo>
                <a:lnTo>
                  <a:pt x="2240915" y="2274488"/>
                </a:lnTo>
                <a:lnTo>
                  <a:pt x="2272881" y="2242579"/>
                </a:lnTo>
                <a:lnTo>
                  <a:pt x="2303751" y="2209603"/>
                </a:lnTo>
                <a:lnTo>
                  <a:pt x="2333497" y="2175591"/>
                </a:lnTo>
                <a:lnTo>
                  <a:pt x="2362087" y="2140572"/>
                </a:lnTo>
                <a:lnTo>
                  <a:pt x="2389493" y="2104577"/>
                </a:lnTo>
                <a:lnTo>
                  <a:pt x="2415683" y="2067635"/>
                </a:lnTo>
                <a:lnTo>
                  <a:pt x="2440627" y="2029778"/>
                </a:lnTo>
                <a:lnTo>
                  <a:pt x="2464296" y="1991035"/>
                </a:lnTo>
                <a:lnTo>
                  <a:pt x="2486659" y="1951436"/>
                </a:lnTo>
                <a:lnTo>
                  <a:pt x="2507686" y="1911011"/>
                </a:lnTo>
                <a:lnTo>
                  <a:pt x="2527347" y="1869790"/>
                </a:lnTo>
                <a:lnTo>
                  <a:pt x="2545612" y="1827804"/>
                </a:lnTo>
                <a:lnTo>
                  <a:pt x="2562450" y="1785082"/>
                </a:lnTo>
                <a:lnTo>
                  <a:pt x="2577832" y="1741655"/>
                </a:lnTo>
                <a:lnTo>
                  <a:pt x="2591728" y="1697552"/>
                </a:lnTo>
                <a:lnTo>
                  <a:pt x="2604106" y="1652805"/>
                </a:lnTo>
                <a:lnTo>
                  <a:pt x="2614937" y="1607442"/>
                </a:lnTo>
                <a:lnTo>
                  <a:pt x="2624192" y="1561494"/>
                </a:lnTo>
                <a:lnTo>
                  <a:pt x="2631839" y="1514991"/>
                </a:lnTo>
                <a:lnTo>
                  <a:pt x="2637848" y="1467964"/>
                </a:lnTo>
                <a:lnTo>
                  <a:pt x="2642190" y="1420441"/>
                </a:lnTo>
                <a:lnTo>
                  <a:pt x="2644835" y="1372454"/>
                </a:lnTo>
                <a:lnTo>
                  <a:pt x="2645751" y="1324032"/>
                </a:lnTo>
                <a:lnTo>
                  <a:pt x="2644920" y="1275609"/>
                </a:lnTo>
                <a:lnTo>
                  <a:pt x="2642359" y="1227616"/>
                </a:lnTo>
                <a:lnTo>
                  <a:pt x="2638100" y="1180086"/>
                </a:lnTo>
                <a:lnTo>
                  <a:pt x="2632173" y="1133047"/>
                </a:lnTo>
                <a:lnTo>
                  <a:pt x="2624607" y="1086531"/>
                </a:lnTo>
                <a:lnTo>
                  <a:pt x="2615434" y="1040566"/>
                </a:lnTo>
                <a:lnTo>
                  <a:pt x="2604682" y="995184"/>
                </a:lnTo>
                <a:lnTo>
                  <a:pt x="2592382" y="950415"/>
                </a:lnTo>
                <a:lnTo>
                  <a:pt x="2578563" y="906288"/>
                </a:lnTo>
                <a:lnTo>
                  <a:pt x="2563258" y="862834"/>
                </a:lnTo>
                <a:lnTo>
                  <a:pt x="2546494" y="820083"/>
                </a:lnTo>
                <a:lnTo>
                  <a:pt x="2528303" y="778064"/>
                </a:lnTo>
                <a:lnTo>
                  <a:pt x="2508714" y="736809"/>
                </a:lnTo>
                <a:lnTo>
                  <a:pt x="2487757" y="696348"/>
                </a:lnTo>
                <a:lnTo>
                  <a:pt x="2465464" y="656709"/>
                </a:lnTo>
                <a:lnTo>
                  <a:pt x="2441863" y="617925"/>
                </a:lnTo>
                <a:lnTo>
                  <a:pt x="2416984" y="580024"/>
                </a:lnTo>
                <a:lnTo>
                  <a:pt x="2390859" y="543037"/>
                </a:lnTo>
                <a:lnTo>
                  <a:pt x="2363517" y="506994"/>
                </a:lnTo>
                <a:lnTo>
                  <a:pt x="2334987" y="471926"/>
                </a:lnTo>
                <a:lnTo>
                  <a:pt x="2305301" y="437861"/>
                </a:lnTo>
                <a:lnTo>
                  <a:pt x="2274488" y="404832"/>
                </a:lnTo>
                <a:lnTo>
                  <a:pt x="2242579" y="372867"/>
                </a:lnTo>
                <a:lnTo>
                  <a:pt x="2209603" y="341996"/>
                </a:lnTo>
                <a:lnTo>
                  <a:pt x="2175591" y="312251"/>
                </a:lnTo>
                <a:lnTo>
                  <a:pt x="2140572" y="283660"/>
                </a:lnTo>
                <a:lnTo>
                  <a:pt x="2104577" y="256255"/>
                </a:lnTo>
                <a:lnTo>
                  <a:pt x="2067635" y="230065"/>
                </a:lnTo>
                <a:lnTo>
                  <a:pt x="2029778" y="205121"/>
                </a:lnTo>
                <a:lnTo>
                  <a:pt x="1991035" y="181453"/>
                </a:lnTo>
                <a:lnTo>
                  <a:pt x="1951436" y="159090"/>
                </a:lnTo>
                <a:lnTo>
                  <a:pt x="1911011" y="138063"/>
                </a:lnTo>
                <a:lnTo>
                  <a:pt x="1869790" y="118402"/>
                </a:lnTo>
                <a:lnTo>
                  <a:pt x="1827804" y="100137"/>
                </a:lnTo>
                <a:lnTo>
                  <a:pt x="1785082" y="83299"/>
                </a:lnTo>
                <a:lnTo>
                  <a:pt x="1741655" y="67918"/>
                </a:lnTo>
                <a:lnTo>
                  <a:pt x="1697552" y="54023"/>
                </a:lnTo>
                <a:lnTo>
                  <a:pt x="1652805" y="41644"/>
                </a:lnTo>
                <a:lnTo>
                  <a:pt x="1607442" y="30813"/>
                </a:lnTo>
                <a:lnTo>
                  <a:pt x="1561494" y="21559"/>
                </a:lnTo>
                <a:lnTo>
                  <a:pt x="1514991" y="13912"/>
                </a:lnTo>
                <a:lnTo>
                  <a:pt x="1467964" y="7902"/>
                </a:lnTo>
                <a:lnTo>
                  <a:pt x="1420441" y="3560"/>
                </a:lnTo>
                <a:lnTo>
                  <a:pt x="1372454" y="916"/>
                </a:lnTo>
                <a:lnTo>
                  <a:pt x="1324032" y="0"/>
                </a:lnTo>
                <a:close/>
              </a:path>
            </a:pathLst>
          </a:custGeom>
          <a:solidFill>
            <a:srgbClr val="C5B0E9"/>
          </a:solidFill>
        </p:spPr>
        <p:txBody>
          <a:bodyPr wrap="square" lIns="0" tIns="0" rIns="0" bIns="0" rtlCol="0"/>
          <a:lstStyle/>
          <a:p>
            <a:pPr defTabSz="498988"/>
            <a:endParaRPr lang="fr-CH" sz="9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095447E-9A08-F98B-86B6-054C502BD417}"/>
              </a:ext>
            </a:extLst>
          </p:cNvPr>
          <p:cNvSpPr txBox="1"/>
          <p:nvPr/>
        </p:nvSpPr>
        <p:spPr>
          <a:xfrm>
            <a:off x="5363307" y="5023394"/>
            <a:ext cx="1603451" cy="93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8988"/>
            <a:r>
              <a:rPr lang="fr-CH" sz="1883" b="1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  <a:t>2</a:t>
            </a:r>
            <a:r>
              <a:rPr lang="fr-CH" sz="1883" b="1" dirty="0">
                <a:solidFill>
                  <a:prstClr val="black"/>
                </a:solidFill>
                <a:latin typeface="Signature"/>
                <a:ea typeface="Signature" pitchFamily="2" charset="77"/>
              </a:rPr>
              <a:t>x</a:t>
            </a:r>
            <a:r>
              <a:rPr lang="fr-CH" sz="1883" b="1" dirty="0">
                <a:solidFill>
                  <a:prstClr val="black"/>
                </a:solidFill>
                <a:latin typeface="Signature"/>
                <a:cs typeface="Signature"/>
              </a:rPr>
              <a:t> moins</a:t>
            </a:r>
            <a:endParaRPr lang="fr-CH" sz="1883" b="1" dirty="0">
              <a:solidFill>
                <a:prstClr val="black"/>
              </a:solidFill>
              <a:latin typeface="Signature" pitchFamily="2" charset="77"/>
              <a:ea typeface="Signature" pitchFamily="2" charset="77"/>
            </a:endParaRPr>
          </a:p>
          <a:p>
            <a:pPr algn="ctr" defTabSz="498988"/>
            <a:r>
              <a:rPr lang="fr-CH" sz="1201" b="1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  <a:t>de CO</a:t>
            </a:r>
            <a:r>
              <a:rPr lang="fr-CH" sz="1201" b="1" spc="8" baseline="-31400" dirty="0">
                <a:solidFill>
                  <a:prstClr val="black"/>
                </a:solidFill>
                <a:latin typeface="Signature"/>
                <a:cs typeface="Signature"/>
              </a:rPr>
              <a:t>2 </a:t>
            </a:r>
            <a:r>
              <a:rPr lang="fr-CH" sz="1201" b="1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  <a:t>avec un </a:t>
            </a:r>
            <a:br>
              <a:rPr lang="fr-CH" sz="1201" b="1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</a:br>
            <a:r>
              <a:rPr lang="fr-CH" sz="1201" b="1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  <a:t>véhicule électrique**</a:t>
            </a:r>
          </a:p>
        </p:txBody>
      </p:sp>
      <p:sp>
        <p:nvSpPr>
          <p:cNvPr id="25" name="object 18">
            <a:extLst>
              <a:ext uri="{FF2B5EF4-FFF2-40B4-BE49-F238E27FC236}">
                <a16:creationId xmlns:a16="http://schemas.microsoft.com/office/drawing/2014/main" id="{F43839E5-AB30-650D-AF60-7B0372B40F18}"/>
              </a:ext>
            </a:extLst>
          </p:cNvPr>
          <p:cNvSpPr/>
          <p:nvPr/>
        </p:nvSpPr>
        <p:spPr>
          <a:xfrm>
            <a:off x="9620406" y="4526686"/>
            <a:ext cx="1724814" cy="1724814"/>
          </a:xfrm>
          <a:custGeom>
            <a:avLst/>
            <a:gdLst/>
            <a:ahLst/>
            <a:cxnLst/>
            <a:rect l="l" t="t" r="r" b="b"/>
            <a:pathLst>
              <a:path w="2646045" h="2646045">
                <a:moveTo>
                  <a:pt x="1324032" y="0"/>
                </a:moveTo>
                <a:lnTo>
                  <a:pt x="1275609" y="831"/>
                </a:lnTo>
                <a:lnTo>
                  <a:pt x="1227616" y="3392"/>
                </a:lnTo>
                <a:lnTo>
                  <a:pt x="1180086" y="7651"/>
                </a:lnTo>
                <a:lnTo>
                  <a:pt x="1133047" y="13578"/>
                </a:lnTo>
                <a:lnTo>
                  <a:pt x="1086530" y="21143"/>
                </a:lnTo>
                <a:lnTo>
                  <a:pt x="1040566" y="30317"/>
                </a:lnTo>
                <a:lnTo>
                  <a:pt x="995184" y="41069"/>
                </a:lnTo>
                <a:lnTo>
                  <a:pt x="950414" y="53369"/>
                </a:lnTo>
                <a:lnTo>
                  <a:pt x="906287" y="67187"/>
                </a:lnTo>
                <a:lnTo>
                  <a:pt x="862833" y="82493"/>
                </a:lnTo>
                <a:lnTo>
                  <a:pt x="820081" y="99257"/>
                </a:lnTo>
                <a:lnTo>
                  <a:pt x="778063" y="117448"/>
                </a:lnTo>
                <a:lnTo>
                  <a:pt x="736807" y="137037"/>
                </a:lnTo>
                <a:lnTo>
                  <a:pt x="696345" y="157993"/>
                </a:lnTo>
                <a:lnTo>
                  <a:pt x="656707" y="180287"/>
                </a:lnTo>
                <a:lnTo>
                  <a:pt x="617922" y="203888"/>
                </a:lnTo>
                <a:lnTo>
                  <a:pt x="580021" y="228766"/>
                </a:lnTo>
                <a:lnTo>
                  <a:pt x="543034" y="254892"/>
                </a:lnTo>
                <a:lnTo>
                  <a:pt x="506991" y="282234"/>
                </a:lnTo>
                <a:lnTo>
                  <a:pt x="471922" y="310763"/>
                </a:lnTo>
                <a:lnTo>
                  <a:pt x="437858" y="340450"/>
                </a:lnTo>
                <a:lnTo>
                  <a:pt x="404828" y="371262"/>
                </a:lnTo>
                <a:lnTo>
                  <a:pt x="372862" y="403172"/>
                </a:lnTo>
                <a:lnTo>
                  <a:pt x="341992" y="436148"/>
                </a:lnTo>
                <a:lnTo>
                  <a:pt x="312246" y="470160"/>
                </a:lnTo>
                <a:lnTo>
                  <a:pt x="283656" y="505179"/>
                </a:lnTo>
                <a:lnTo>
                  <a:pt x="256251" y="541174"/>
                </a:lnTo>
                <a:lnTo>
                  <a:pt x="230061" y="578115"/>
                </a:lnTo>
                <a:lnTo>
                  <a:pt x="205117" y="615973"/>
                </a:lnTo>
                <a:lnTo>
                  <a:pt x="181448" y="654716"/>
                </a:lnTo>
                <a:lnTo>
                  <a:pt x="159085" y="694315"/>
                </a:lnTo>
                <a:lnTo>
                  <a:pt x="138058" y="734740"/>
                </a:lnTo>
                <a:lnTo>
                  <a:pt x="118398" y="775961"/>
                </a:lnTo>
                <a:lnTo>
                  <a:pt x="100133" y="817947"/>
                </a:lnTo>
                <a:lnTo>
                  <a:pt x="83295" y="860669"/>
                </a:lnTo>
                <a:lnTo>
                  <a:pt x="67914" y="904096"/>
                </a:lnTo>
                <a:lnTo>
                  <a:pt x="54019" y="948198"/>
                </a:lnTo>
                <a:lnTo>
                  <a:pt x="41641" y="992946"/>
                </a:lnTo>
                <a:lnTo>
                  <a:pt x="30810" y="1038309"/>
                </a:lnTo>
                <a:lnTo>
                  <a:pt x="21556" y="1084257"/>
                </a:lnTo>
                <a:lnTo>
                  <a:pt x="13910" y="1130760"/>
                </a:lnTo>
                <a:lnTo>
                  <a:pt x="7901" y="1177787"/>
                </a:lnTo>
                <a:lnTo>
                  <a:pt x="3559" y="1225310"/>
                </a:lnTo>
                <a:lnTo>
                  <a:pt x="915" y="1273297"/>
                </a:lnTo>
                <a:lnTo>
                  <a:pt x="0" y="1321718"/>
                </a:lnTo>
                <a:lnTo>
                  <a:pt x="831" y="1370142"/>
                </a:lnTo>
                <a:lnTo>
                  <a:pt x="3392" y="1418133"/>
                </a:lnTo>
                <a:lnTo>
                  <a:pt x="7651" y="1465663"/>
                </a:lnTo>
                <a:lnTo>
                  <a:pt x="13578" y="1512701"/>
                </a:lnTo>
                <a:lnTo>
                  <a:pt x="21143" y="1559217"/>
                </a:lnTo>
                <a:lnTo>
                  <a:pt x="30317" y="1605181"/>
                </a:lnTo>
                <a:lnTo>
                  <a:pt x="41069" y="1650563"/>
                </a:lnTo>
                <a:lnTo>
                  <a:pt x="53369" y="1695332"/>
                </a:lnTo>
                <a:lnTo>
                  <a:pt x="67187" y="1739459"/>
                </a:lnTo>
                <a:lnTo>
                  <a:pt x="82493" y="1782913"/>
                </a:lnTo>
                <a:lnTo>
                  <a:pt x="99257" y="1825664"/>
                </a:lnTo>
                <a:lnTo>
                  <a:pt x="117448" y="1867682"/>
                </a:lnTo>
                <a:lnTo>
                  <a:pt x="137037" y="1908937"/>
                </a:lnTo>
                <a:lnTo>
                  <a:pt x="157993" y="1949399"/>
                </a:lnTo>
                <a:lnTo>
                  <a:pt x="180287" y="1989037"/>
                </a:lnTo>
                <a:lnTo>
                  <a:pt x="203888" y="2027821"/>
                </a:lnTo>
                <a:lnTo>
                  <a:pt x="228766" y="2065722"/>
                </a:lnTo>
                <a:lnTo>
                  <a:pt x="254892" y="2102709"/>
                </a:lnTo>
                <a:lnTo>
                  <a:pt x="282234" y="2138752"/>
                </a:lnTo>
                <a:lnTo>
                  <a:pt x="310763" y="2173821"/>
                </a:lnTo>
                <a:lnTo>
                  <a:pt x="340450" y="2207885"/>
                </a:lnTo>
                <a:lnTo>
                  <a:pt x="371262" y="2240915"/>
                </a:lnTo>
                <a:lnTo>
                  <a:pt x="403172" y="2272881"/>
                </a:lnTo>
                <a:lnTo>
                  <a:pt x="436148" y="2303751"/>
                </a:lnTo>
                <a:lnTo>
                  <a:pt x="470160" y="2333497"/>
                </a:lnTo>
                <a:lnTo>
                  <a:pt x="505179" y="2362087"/>
                </a:lnTo>
                <a:lnTo>
                  <a:pt x="541174" y="2389493"/>
                </a:lnTo>
                <a:lnTo>
                  <a:pt x="578115" y="2415683"/>
                </a:lnTo>
                <a:lnTo>
                  <a:pt x="615973" y="2440627"/>
                </a:lnTo>
                <a:lnTo>
                  <a:pt x="654716" y="2464296"/>
                </a:lnTo>
                <a:lnTo>
                  <a:pt x="694315" y="2486659"/>
                </a:lnTo>
                <a:lnTo>
                  <a:pt x="734740" y="2507686"/>
                </a:lnTo>
                <a:lnTo>
                  <a:pt x="775961" y="2527347"/>
                </a:lnTo>
                <a:lnTo>
                  <a:pt x="817947" y="2545612"/>
                </a:lnTo>
                <a:lnTo>
                  <a:pt x="860669" y="2562450"/>
                </a:lnTo>
                <a:lnTo>
                  <a:pt x="904096" y="2577832"/>
                </a:lnTo>
                <a:lnTo>
                  <a:pt x="948198" y="2591728"/>
                </a:lnTo>
                <a:lnTo>
                  <a:pt x="992946" y="2604106"/>
                </a:lnTo>
                <a:lnTo>
                  <a:pt x="1038309" y="2614937"/>
                </a:lnTo>
                <a:lnTo>
                  <a:pt x="1084257" y="2624192"/>
                </a:lnTo>
                <a:lnTo>
                  <a:pt x="1130760" y="2631839"/>
                </a:lnTo>
                <a:lnTo>
                  <a:pt x="1177787" y="2637848"/>
                </a:lnTo>
                <a:lnTo>
                  <a:pt x="1225310" y="2642190"/>
                </a:lnTo>
                <a:lnTo>
                  <a:pt x="1273297" y="2644835"/>
                </a:lnTo>
                <a:lnTo>
                  <a:pt x="1321718" y="2645751"/>
                </a:lnTo>
                <a:lnTo>
                  <a:pt x="1370142" y="2644920"/>
                </a:lnTo>
                <a:lnTo>
                  <a:pt x="1418133" y="2642359"/>
                </a:lnTo>
                <a:lnTo>
                  <a:pt x="1465663" y="2638100"/>
                </a:lnTo>
                <a:lnTo>
                  <a:pt x="1512701" y="2632173"/>
                </a:lnTo>
                <a:lnTo>
                  <a:pt x="1559217" y="2624607"/>
                </a:lnTo>
                <a:lnTo>
                  <a:pt x="1605181" y="2615434"/>
                </a:lnTo>
                <a:lnTo>
                  <a:pt x="1650563" y="2604682"/>
                </a:lnTo>
                <a:lnTo>
                  <a:pt x="1695332" y="2592382"/>
                </a:lnTo>
                <a:lnTo>
                  <a:pt x="1739459" y="2578563"/>
                </a:lnTo>
                <a:lnTo>
                  <a:pt x="1782913" y="2563258"/>
                </a:lnTo>
                <a:lnTo>
                  <a:pt x="1825664" y="2546494"/>
                </a:lnTo>
                <a:lnTo>
                  <a:pt x="1867682" y="2528303"/>
                </a:lnTo>
                <a:lnTo>
                  <a:pt x="1908937" y="2508714"/>
                </a:lnTo>
                <a:lnTo>
                  <a:pt x="1949399" y="2487757"/>
                </a:lnTo>
                <a:lnTo>
                  <a:pt x="1989037" y="2465464"/>
                </a:lnTo>
                <a:lnTo>
                  <a:pt x="2027821" y="2441863"/>
                </a:lnTo>
                <a:lnTo>
                  <a:pt x="2065722" y="2416984"/>
                </a:lnTo>
                <a:lnTo>
                  <a:pt x="2102709" y="2390859"/>
                </a:lnTo>
                <a:lnTo>
                  <a:pt x="2138752" y="2363517"/>
                </a:lnTo>
                <a:lnTo>
                  <a:pt x="2173821" y="2334987"/>
                </a:lnTo>
                <a:lnTo>
                  <a:pt x="2207885" y="2305301"/>
                </a:lnTo>
                <a:lnTo>
                  <a:pt x="2240915" y="2274488"/>
                </a:lnTo>
                <a:lnTo>
                  <a:pt x="2272881" y="2242579"/>
                </a:lnTo>
                <a:lnTo>
                  <a:pt x="2303751" y="2209603"/>
                </a:lnTo>
                <a:lnTo>
                  <a:pt x="2333497" y="2175591"/>
                </a:lnTo>
                <a:lnTo>
                  <a:pt x="2362087" y="2140572"/>
                </a:lnTo>
                <a:lnTo>
                  <a:pt x="2389493" y="2104577"/>
                </a:lnTo>
                <a:lnTo>
                  <a:pt x="2415683" y="2067635"/>
                </a:lnTo>
                <a:lnTo>
                  <a:pt x="2440627" y="2029778"/>
                </a:lnTo>
                <a:lnTo>
                  <a:pt x="2464296" y="1991035"/>
                </a:lnTo>
                <a:lnTo>
                  <a:pt x="2486659" y="1951436"/>
                </a:lnTo>
                <a:lnTo>
                  <a:pt x="2507686" y="1911011"/>
                </a:lnTo>
                <a:lnTo>
                  <a:pt x="2527347" y="1869790"/>
                </a:lnTo>
                <a:lnTo>
                  <a:pt x="2545612" y="1827804"/>
                </a:lnTo>
                <a:lnTo>
                  <a:pt x="2562450" y="1785082"/>
                </a:lnTo>
                <a:lnTo>
                  <a:pt x="2577832" y="1741655"/>
                </a:lnTo>
                <a:lnTo>
                  <a:pt x="2591728" y="1697552"/>
                </a:lnTo>
                <a:lnTo>
                  <a:pt x="2604106" y="1652805"/>
                </a:lnTo>
                <a:lnTo>
                  <a:pt x="2614937" y="1607442"/>
                </a:lnTo>
                <a:lnTo>
                  <a:pt x="2624192" y="1561494"/>
                </a:lnTo>
                <a:lnTo>
                  <a:pt x="2631839" y="1514991"/>
                </a:lnTo>
                <a:lnTo>
                  <a:pt x="2637848" y="1467964"/>
                </a:lnTo>
                <a:lnTo>
                  <a:pt x="2642190" y="1420441"/>
                </a:lnTo>
                <a:lnTo>
                  <a:pt x="2644835" y="1372454"/>
                </a:lnTo>
                <a:lnTo>
                  <a:pt x="2645751" y="1324032"/>
                </a:lnTo>
                <a:lnTo>
                  <a:pt x="2644920" y="1275609"/>
                </a:lnTo>
                <a:lnTo>
                  <a:pt x="2642359" y="1227616"/>
                </a:lnTo>
                <a:lnTo>
                  <a:pt x="2638100" y="1180086"/>
                </a:lnTo>
                <a:lnTo>
                  <a:pt x="2632173" y="1133047"/>
                </a:lnTo>
                <a:lnTo>
                  <a:pt x="2624607" y="1086531"/>
                </a:lnTo>
                <a:lnTo>
                  <a:pt x="2615434" y="1040566"/>
                </a:lnTo>
                <a:lnTo>
                  <a:pt x="2604682" y="995184"/>
                </a:lnTo>
                <a:lnTo>
                  <a:pt x="2592382" y="950415"/>
                </a:lnTo>
                <a:lnTo>
                  <a:pt x="2578563" y="906288"/>
                </a:lnTo>
                <a:lnTo>
                  <a:pt x="2563258" y="862834"/>
                </a:lnTo>
                <a:lnTo>
                  <a:pt x="2546494" y="820083"/>
                </a:lnTo>
                <a:lnTo>
                  <a:pt x="2528303" y="778064"/>
                </a:lnTo>
                <a:lnTo>
                  <a:pt x="2508714" y="736809"/>
                </a:lnTo>
                <a:lnTo>
                  <a:pt x="2487757" y="696348"/>
                </a:lnTo>
                <a:lnTo>
                  <a:pt x="2465464" y="656709"/>
                </a:lnTo>
                <a:lnTo>
                  <a:pt x="2441863" y="617925"/>
                </a:lnTo>
                <a:lnTo>
                  <a:pt x="2416984" y="580024"/>
                </a:lnTo>
                <a:lnTo>
                  <a:pt x="2390859" y="543037"/>
                </a:lnTo>
                <a:lnTo>
                  <a:pt x="2363517" y="506994"/>
                </a:lnTo>
                <a:lnTo>
                  <a:pt x="2334987" y="471926"/>
                </a:lnTo>
                <a:lnTo>
                  <a:pt x="2305301" y="437861"/>
                </a:lnTo>
                <a:lnTo>
                  <a:pt x="2274488" y="404832"/>
                </a:lnTo>
                <a:lnTo>
                  <a:pt x="2242579" y="372867"/>
                </a:lnTo>
                <a:lnTo>
                  <a:pt x="2209603" y="341996"/>
                </a:lnTo>
                <a:lnTo>
                  <a:pt x="2175591" y="312251"/>
                </a:lnTo>
                <a:lnTo>
                  <a:pt x="2140572" y="283660"/>
                </a:lnTo>
                <a:lnTo>
                  <a:pt x="2104577" y="256255"/>
                </a:lnTo>
                <a:lnTo>
                  <a:pt x="2067635" y="230065"/>
                </a:lnTo>
                <a:lnTo>
                  <a:pt x="2029778" y="205121"/>
                </a:lnTo>
                <a:lnTo>
                  <a:pt x="1991035" y="181453"/>
                </a:lnTo>
                <a:lnTo>
                  <a:pt x="1951436" y="159090"/>
                </a:lnTo>
                <a:lnTo>
                  <a:pt x="1911011" y="138063"/>
                </a:lnTo>
                <a:lnTo>
                  <a:pt x="1869790" y="118402"/>
                </a:lnTo>
                <a:lnTo>
                  <a:pt x="1827804" y="100137"/>
                </a:lnTo>
                <a:lnTo>
                  <a:pt x="1785082" y="83299"/>
                </a:lnTo>
                <a:lnTo>
                  <a:pt x="1741655" y="67918"/>
                </a:lnTo>
                <a:lnTo>
                  <a:pt x="1697552" y="54023"/>
                </a:lnTo>
                <a:lnTo>
                  <a:pt x="1652805" y="41644"/>
                </a:lnTo>
                <a:lnTo>
                  <a:pt x="1607442" y="30813"/>
                </a:lnTo>
                <a:lnTo>
                  <a:pt x="1561494" y="21559"/>
                </a:lnTo>
                <a:lnTo>
                  <a:pt x="1514991" y="13912"/>
                </a:lnTo>
                <a:lnTo>
                  <a:pt x="1467964" y="7902"/>
                </a:lnTo>
                <a:lnTo>
                  <a:pt x="1420441" y="3560"/>
                </a:lnTo>
                <a:lnTo>
                  <a:pt x="1372454" y="916"/>
                </a:lnTo>
                <a:lnTo>
                  <a:pt x="1324032" y="0"/>
                </a:lnTo>
                <a:close/>
              </a:path>
            </a:pathLst>
          </a:custGeom>
          <a:solidFill>
            <a:srgbClr val="C5B0E9"/>
          </a:solidFill>
        </p:spPr>
        <p:txBody>
          <a:bodyPr wrap="square" lIns="0" tIns="0" rIns="0" bIns="0" rtlCol="0"/>
          <a:lstStyle/>
          <a:p>
            <a:pPr defTabSz="498988"/>
            <a:endParaRPr lang="fr-CH" sz="98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0D2316C-2CD4-0EE2-9510-172170413753}"/>
              </a:ext>
            </a:extLst>
          </p:cNvPr>
          <p:cNvSpPr txBox="1"/>
          <p:nvPr/>
        </p:nvSpPr>
        <p:spPr>
          <a:xfrm>
            <a:off x="9691033" y="4846704"/>
            <a:ext cx="1603451" cy="98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8988"/>
            <a:r>
              <a:rPr lang="fr-CH" sz="1883" b="1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  <a:t>3 ans</a:t>
            </a:r>
          </a:p>
          <a:p>
            <a:pPr algn="ctr" defTabSz="498988"/>
            <a:r>
              <a:rPr lang="fr-CH" sz="1310" b="1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  <a:t>d’exonération</a:t>
            </a:r>
            <a:br>
              <a:rPr lang="fr-CH" sz="1310" b="1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</a:br>
            <a:r>
              <a:rPr lang="fr-CH" sz="1310" b="1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  <a:t>de la taxe</a:t>
            </a:r>
            <a:br>
              <a:rPr lang="fr-CH" sz="1310" b="1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</a:br>
            <a:r>
              <a:rPr lang="fr-CH" sz="1310" b="1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  <a:t>automobile***</a:t>
            </a:r>
          </a:p>
        </p:txBody>
      </p:sp>
      <p:sp>
        <p:nvSpPr>
          <p:cNvPr id="27" name="object 32">
            <a:extLst>
              <a:ext uri="{FF2B5EF4-FFF2-40B4-BE49-F238E27FC236}">
                <a16:creationId xmlns:a16="http://schemas.microsoft.com/office/drawing/2014/main" id="{4F05D5A5-B435-C446-5548-654360D68DF5}"/>
              </a:ext>
            </a:extLst>
          </p:cNvPr>
          <p:cNvSpPr txBox="1"/>
          <p:nvPr/>
        </p:nvSpPr>
        <p:spPr>
          <a:xfrm>
            <a:off x="215834" y="6454262"/>
            <a:ext cx="5937990" cy="311839"/>
          </a:xfrm>
          <a:prstGeom prst="rect">
            <a:avLst/>
          </a:prstGeom>
        </p:spPr>
        <p:txBody>
          <a:bodyPr vert="horz" wrap="square" lIns="0" tIns="9357" rIns="0" bIns="0" rtlCol="0">
            <a:spAutoFit/>
          </a:bodyPr>
          <a:lstStyle/>
          <a:p>
            <a:pPr marL="20791" defTabSz="498988">
              <a:spcBef>
                <a:spcPts val="74"/>
              </a:spcBef>
            </a:pP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* Service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 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de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 </a:t>
            </a:r>
            <a:r>
              <a:rPr lang="fr-CH" sz="655" spc="-3" dirty="0">
                <a:solidFill>
                  <a:prstClr val="black"/>
                </a:solidFill>
                <a:latin typeface="Signature-Light"/>
                <a:cs typeface="Signature-Light"/>
              </a:rPr>
              <a:t>l'air,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 </a:t>
            </a:r>
            <a:r>
              <a:rPr lang="fr-CH" sz="655" spc="11" dirty="0">
                <a:solidFill>
                  <a:prstClr val="black"/>
                </a:solidFill>
                <a:latin typeface="Signature-Light"/>
                <a:cs typeface="Signature-Light"/>
              </a:rPr>
              <a:t>du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 bruit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 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et 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des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 rayonnements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 non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 ionisants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 </a:t>
            </a:r>
            <a:r>
              <a:rPr lang="fr-CH" sz="655" spc="11" dirty="0">
                <a:solidFill>
                  <a:prstClr val="black"/>
                </a:solidFill>
                <a:latin typeface="Signature-Light"/>
                <a:cs typeface="Signature-Light"/>
              </a:rPr>
              <a:t>–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 rattaché 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à </a:t>
            </a:r>
            <a:r>
              <a:rPr lang="fr-CH" sz="655" dirty="0">
                <a:solidFill>
                  <a:prstClr val="black"/>
                </a:solidFill>
                <a:latin typeface="Signature-Light"/>
                <a:cs typeface="Signature-Light"/>
              </a:rPr>
              <a:t>l’OCEV.</a:t>
            </a:r>
          </a:p>
          <a:p>
            <a:pPr marL="20791" defTabSz="498988">
              <a:spcBef>
                <a:spcPts val="25"/>
              </a:spcBef>
            </a:pP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** Par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 rapport à </a:t>
            </a:r>
            <a:r>
              <a:rPr lang="fr-CH" sz="655" spc="11" dirty="0">
                <a:solidFill>
                  <a:prstClr val="black"/>
                </a:solidFill>
                <a:latin typeface="Signature-Light"/>
                <a:cs typeface="Signature-Light"/>
              </a:rPr>
              <a:t>un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 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véhicule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 thermique</a:t>
            </a:r>
            <a:r>
              <a:rPr lang="fr-CH" sz="655" spc="11" dirty="0">
                <a:solidFill>
                  <a:prstClr val="black"/>
                </a:solidFill>
                <a:latin typeface="Signature-Light"/>
                <a:cs typeface="Signature-Light"/>
              </a:rPr>
              <a:t> 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actuel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 en Suisse, 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encore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 moins</a:t>
            </a:r>
            <a:r>
              <a:rPr lang="fr-CH" sz="655" spc="11" dirty="0">
                <a:solidFill>
                  <a:prstClr val="black"/>
                </a:solidFill>
                <a:latin typeface="Signature-Light"/>
                <a:cs typeface="Signature-Light"/>
              </a:rPr>
              <a:t> 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d'émissions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 de </a:t>
            </a:r>
            <a:r>
              <a:rPr lang="fr-CH" sz="655" spc="11" dirty="0">
                <a:solidFill>
                  <a:prstClr val="black"/>
                </a:solidFill>
                <a:latin typeface="Signature-Light"/>
                <a:cs typeface="Signature-Light"/>
              </a:rPr>
              <a:t>CO</a:t>
            </a:r>
            <a:r>
              <a:rPr lang="fr-CH" sz="573" spc="16" baseline="-31746" dirty="0">
                <a:solidFill>
                  <a:prstClr val="black"/>
                </a:solidFill>
                <a:latin typeface="Signature-Light"/>
                <a:cs typeface="Signature-Light"/>
              </a:rPr>
              <a:t>2</a:t>
            </a:r>
            <a:r>
              <a:rPr lang="fr-CH" sz="573" spc="127" baseline="-31746" dirty="0">
                <a:solidFill>
                  <a:prstClr val="black"/>
                </a:solidFill>
                <a:latin typeface="Signature-Light"/>
                <a:cs typeface="Signature-Light"/>
              </a:rPr>
              <a:t> 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avec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 une 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énergie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 </a:t>
            </a:r>
            <a:r>
              <a:rPr lang="fr-CH" sz="655" spc="11" dirty="0">
                <a:solidFill>
                  <a:prstClr val="black"/>
                </a:solidFill>
                <a:latin typeface="Signature-Light"/>
                <a:cs typeface="Signature-Light"/>
              </a:rPr>
              <a:t>100%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 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renouvelable.</a:t>
            </a:r>
            <a:r>
              <a:rPr lang="fr-CH" sz="655" spc="11" dirty="0">
                <a:solidFill>
                  <a:prstClr val="black"/>
                </a:solidFill>
                <a:latin typeface="Signature-Light"/>
                <a:cs typeface="Signature-Light"/>
              </a:rPr>
              <a:t> 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Source </a:t>
            </a:r>
            <a:r>
              <a:rPr lang="fr-CH" sz="655" spc="3" dirty="0">
                <a:solidFill>
                  <a:prstClr val="black"/>
                </a:solidFill>
                <a:latin typeface="Signature-Light"/>
                <a:cs typeface="Signature-Light"/>
              </a:rPr>
              <a:t>:</a:t>
            </a:r>
            <a:r>
              <a:rPr lang="fr-CH" sz="655" spc="8" dirty="0">
                <a:solidFill>
                  <a:prstClr val="black"/>
                </a:solidFill>
                <a:latin typeface="Signature-Light"/>
                <a:cs typeface="Signature-Light"/>
              </a:rPr>
              <a:t> </a:t>
            </a:r>
            <a:r>
              <a:rPr lang="fr-CH" sz="655" spc="5" dirty="0" err="1">
                <a:solidFill>
                  <a:prstClr val="black"/>
                </a:solidFill>
                <a:latin typeface="Signature-Light"/>
                <a:cs typeface="Signature-Light"/>
              </a:rPr>
              <a:t>suisseenergie.ch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.</a:t>
            </a:r>
            <a:endParaRPr lang="fr-CH" sz="655" dirty="0">
              <a:solidFill>
                <a:prstClr val="black"/>
              </a:solidFill>
              <a:latin typeface="Signature-Light"/>
              <a:cs typeface="Signature-Light"/>
            </a:endParaRPr>
          </a:p>
          <a:p>
            <a:pPr marL="20791" defTabSz="498988">
              <a:spcBef>
                <a:spcPts val="25"/>
              </a:spcBef>
            </a:pP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*** Pour</a:t>
            </a:r>
            <a:r>
              <a:rPr lang="fr-CH" sz="655" dirty="0">
                <a:solidFill>
                  <a:prstClr val="black"/>
                </a:solidFill>
                <a:latin typeface="Signature-Light"/>
                <a:cs typeface="Signature-Light"/>
              </a:rPr>
              <a:t> 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les</a:t>
            </a:r>
            <a:r>
              <a:rPr lang="fr-CH" sz="655" spc="3" dirty="0">
                <a:solidFill>
                  <a:prstClr val="black"/>
                </a:solidFill>
                <a:latin typeface="Signature-Light"/>
                <a:cs typeface="Signature-Light"/>
              </a:rPr>
              <a:t> 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véhicules</a:t>
            </a:r>
            <a:r>
              <a:rPr lang="fr-CH" sz="655" spc="3" dirty="0">
                <a:solidFill>
                  <a:prstClr val="black"/>
                </a:solidFill>
                <a:latin typeface="Signature-Light"/>
                <a:cs typeface="Signature-Light"/>
              </a:rPr>
              <a:t> </a:t>
            </a:r>
            <a:r>
              <a:rPr lang="fr-CH" sz="655" spc="11" dirty="0">
                <a:solidFill>
                  <a:prstClr val="black"/>
                </a:solidFill>
                <a:latin typeface="Signature-Light"/>
                <a:cs typeface="Signature-Light"/>
              </a:rPr>
              <a:t>100%</a:t>
            </a:r>
            <a:r>
              <a:rPr lang="fr-CH" sz="655" spc="3" dirty="0">
                <a:solidFill>
                  <a:prstClr val="black"/>
                </a:solidFill>
                <a:latin typeface="Signature-Light"/>
                <a:cs typeface="Signature-Light"/>
              </a:rPr>
              <a:t> </a:t>
            </a:r>
            <a:r>
              <a:rPr lang="fr-CH" sz="655" spc="5" dirty="0">
                <a:solidFill>
                  <a:prstClr val="black"/>
                </a:solidFill>
                <a:latin typeface="Signature-Light"/>
                <a:cs typeface="Signature-Light"/>
              </a:rPr>
              <a:t>électriques.</a:t>
            </a:r>
            <a:endParaRPr lang="fr-CH" sz="655" dirty="0">
              <a:solidFill>
                <a:prstClr val="black"/>
              </a:solidFill>
              <a:latin typeface="Signature-Light"/>
              <a:cs typeface="Signature-Light"/>
            </a:endParaRPr>
          </a:p>
        </p:txBody>
      </p:sp>
    </p:spTree>
    <p:extLst>
      <p:ext uri="{BB962C8B-B14F-4D97-AF65-F5344CB8AC3E}">
        <p14:creationId xmlns:p14="http://schemas.microsoft.com/office/powerpoint/2010/main" val="738271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C47A3FB-CA46-1C4B-58AE-680618966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Contexte réglementaire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39984E28-5370-F359-8A25-7D583E7AFA8B}"/>
              </a:ext>
            </a:extLst>
          </p:cNvPr>
          <p:cNvSpPr txBox="1">
            <a:spLocks/>
          </p:cNvSpPr>
          <p:nvPr/>
        </p:nvSpPr>
        <p:spPr>
          <a:xfrm>
            <a:off x="866446" y="2078601"/>
            <a:ext cx="7961066" cy="281109"/>
          </a:xfrm>
          <a:prstGeom prst="rect">
            <a:avLst/>
          </a:prstGeom>
        </p:spPr>
        <p:txBody>
          <a:bodyPr vert="horz" lIns="91440" tIns="45720" rIns="91440" bIns="45720" numCol="1" spcCol="36000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rgbClr val="606060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CH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381D703-2A97-61A4-21D3-0DFDE16FC618}"/>
              </a:ext>
            </a:extLst>
          </p:cNvPr>
          <p:cNvCxnSpPr>
            <a:cxnSpLocks/>
          </p:cNvCxnSpPr>
          <p:nvPr/>
        </p:nvCxnSpPr>
        <p:spPr>
          <a:xfrm>
            <a:off x="4397433" y="2347509"/>
            <a:ext cx="0" cy="107899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C55B4F0-338D-DE4F-109B-310B0FDEDA18}"/>
              </a:ext>
            </a:extLst>
          </p:cNvPr>
          <p:cNvSpPr txBox="1"/>
          <p:nvPr/>
        </p:nvSpPr>
        <p:spPr>
          <a:xfrm>
            <a:off x="1919802" y="2568034"/>
            <a:ext cx="199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DÉVELOPPER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les énergies renouvelables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1E69D83-20E9-4D92-F3A7-7F8CBA1EE932}"/>
              </a:ext>
            </a:extLst>
          </p:cNvPr>
          <p:cNvSpPr txBox="1"/>
          <p:nvPr/>
        </p:nvSpPr>
        <p:spPr>
          <a:xfrm>
            <a:off x="6154046" y="2568034"/>
            <a:ext cx="199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AMELIORER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l’efficience énergétique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A2915C1-2E58-EEBB-C0A1-6A8CD27C143D}"/>
              </a:ext>
            </a:extLst>
          </p:cNvPr>
          <p:cNvCxnSpPr>
            <a:cxnSpLocks/>
          </p:cNvCxnSpPr>
          <p:nvPr/>
        </p:nvCxnSpPr>
        <p:spPr>
          <a:xfrm>
            <a:off x="8137872" y="2347509"/>
            <a:ext cx="0" cy="10873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0710D346-70F9-2108-5233-BCF198138817}"/>
              </a:ext>
            </a:extLst>
          </p:cNvPr>
          <p:cNvSpPr txBox="1"/>
          <p:nvPr/>
        </p:nvSpPr>
        <p:spPr>
          <a:xfrm>
            <a:off x="9907933" y="2628316"/>
            <a:ext cx="199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SORTIR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du nucléaire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1E96E82-E455-B08A-7A63-AB531DB7EDFA}"/>
              </a:ext>
            </a:extLst>
          </p:cNvPr>
          <p:cNvSpPr txBox="1"/>
          <p:nvPr/>
        </p:nvSpPr>
        <p:spPr>
          <a:xfrm>
            <a:off x="866445" y="1703421"/>
            <a:ext cx="453606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Fédéral: </a:t>
            </a: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Stratégie énergétique 2050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DDA232E-5FD2-6C0E-4BCE-FA3555A6FC93}"/>
              </a:ext>
            </a:extLst>
          </p:cNvPr>
          <p:cNvSpPr txBox="1"/>
          <p:nvPr/>
        </p:nvSpPr>
        <p:spPr>
          <a:xfrm>
            <a:off x="906150" y="4222769"/>
            <a:ext cx="6878827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Cantonal: </a:t>
            </a: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Urgence Climatique et Plan Directeur de l’Energie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E9D77D0-D5BD-2329-1C98-34B70726B53E}"/>
              </a:ext>
            </a:extLst>
          </p:cNvPr>
          <p:cNvSpPr txBox="1"/>
          <p:nvPr/>
        </p:nvSpPr>
        <p:spPr>
          <a:xfrm>
            <a:off x="945856" y="4972075"/>
            <a:ext cx="31587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L’urgence climatique a été déclarée en octobre 2019 à Genève avec des objectifs plus ambitieux 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735EEB-E241-D392-4A5B-06227DD715C7}"/>
              </a:ext>
            </a:extLst>
          </p:cNvPr>
          <p:cNvSpPr/>
          <p:nvPr/>
        </p:nvSpPr>
        <p:spPr>
          <a:xfrm>
            <a:off x="4694109" y="4654857"/>
            <a:ext cx="2803781" cy="1234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-60% </a:t>
            </a:r>
          </a:p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d’émissions de CO2 </a:t>
            </a:r>
          </a:p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 2030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16BACA-7B21-10D3-2847-FDA4F6101BB6}"/>
              </a:ext>
            </a:extLst>
          </p:cNvPr>
          <p:cNvSpPr/>
          <p:nvPr/>
        </p:nvSpPr>
        <p:spPr>
          <a:xfrm>
            <a:off x="8153250" y="4677457"/>
            <a:ext cx="2803781" cy="1234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Neutralité</a:t>
            </a:r>
            <a:b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carbone</a:t>
            </a:r>
          </a:p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 2050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D942BFB-5F52-FFF1-B43C-F2732627394E}"/>
              </a:ext>
            </a:extLst>
          </p:cNvPr>
          <p:cNvCxnSpPr>
            <a:cxnSpLocks/>
          </p:cNvCxnSpPr>
          <p:nvPr/>
        </p:nvCxnSpPr>
        <p:spPr>
          <a:xfrm>
            <a:off x="4378206" y="4750875"/>
            <a:ext cx="0" cy="107899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25B0F3A6-909C-9D8E-662C-486FBC37343C}"/>
              </a:ext>
            </a:extLst>
          </p:cNvPr>
          <p:cNvCxnSpPr>
            <a:cxnSpLocks/>
          </p:cNvCxnSpPr>
          <p:nvPr/>
        </p:nvCxnSpPr>
        <p:spPr>
          <a:xfrm>
            <a:off x="8118645" y="4750875"/>
            <a:ext cx="0" cy="10873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BBE7E382-1472-BFD6-D1C9-8E5822F63460}"/>
              </a:ext>
            </a:extLst>
          </p:cNvPr>
          <p:cNvSpPr/>
          <p:nvPr/>
        </p:nvSpPr>
        <p:spPr>
          <a:xfrm>
            <a:off x="866445" y="2338808"/>
            <a:ext cx="1005560" cy="10055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BBE17717-D0B9-1AAE-8A8D-89217E8A5D80}"/>
              </a:ext>
            </a:extLst>
          </p:cNvPr>
          <p:cNvGrpSpPr/>
          <p:nvPr/>
        </p:nvGrpSpPr>
        <p:grpSpPr>
          <a:xfrm>
            <a:off x="4870284" y="2359710"/>
            <a:ext cx="1005560" cy="1005560"/>
            <a:chOff x="5593219" y="582461"/>
            <a:chExt cx="1005560" cy="100556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9311568B-0009-D30A-5527-87D610CCC507}"/>
                </a:ext>
              </a:extLst>
            </p:cNvPr>
            <p:cNvSpPr/>
            <p:nvPr/>
          </p:nvSpPr>
          <p:spPr>
            <a:xfrm>
              <a:off x="5593219" y="582461"/>
              <a:ext cx="1005560" cy="1005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1713FE3D-08BB-E92B-ECA0-8D8868EA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506" y="746748"/>
              <a:ext cx="676986" cy="676986"/>
            </a:xfrm>
            <a:prstGeom prst="rect">
              <a:avLst/>
            </a:prstGeom>
          </p:spPr>
        </p:pic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88F188B1-9EAE-23DD-BC5C-9D9D7B4C3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11" y="2535335"/>
            <a:ext cx="647627" cy="647627"/>
          </a:xfrm>
          <a:prstGeom prst="rect">
            <a:avLst/>
          </a:prstGeom>
        </p:spPr>
      </p:pic>
      <p:grpSp>
        <p:nvGrpSpPr>
          <p:cNvPr id="46" name="Groupe 45">
            <a:extLst>
              <a:ext uri="{FF2B5EF4-FFF2-40B4-BE49-F238E27FC236}">
                <a16:creationId xmlns:a16="http://schemas.microsoft.com/office/drawing/2014/main" id="{22340AA9-FC61-615A-C34E-48A1E9351D21}"/>
              </a:ext>
            </a:extLst>
          </p:cNvPr>
          <p:cNvGrpSpPr/>
          <p:nvPr/>
        </p:nvGrpSpPr>
        <p:grpSpPr>
          <a:xfrm>
            <a:off x="8610722" y="2390325"/>
            <a:ext cx="1005560" cy="1005560"/>
            <a:chOff x="6804926" y="996717"/>
            <a:chExt cx="1005560" cy="1005560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5120B5DA-63A6-F9F3-4016-81EE962EEAED}"/>
                </a:ext>
              </a:extLst>
            </p:cNvPr>
            <p:cNvSpPr/>
            <p:nvPr/>
          </p:nvSpPr>
          <p:spPr>
            <a:xfrm>
              <a:off x="6804926" y="996717"/>
              <a:ext cx="1005560" cy="1005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ABDD34C4-266A-181F-E62B-B909B6F05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107" y="1117898"/>
              <a:ext cx="763198" cy="763198"/>
            </a:xfrm>
            <a:prstGeom prst="rect">
              <a:avLst/>
            </a:prstGeom>
          </p:spPr>
        </p:pic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8E804E24-FDEF-37F3-C6B7-FD32F0AF01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3196" y="1282387"/>
              <a:ext cx="563164" cy="4101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5998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FDDFAC95-DDE3-4BCF-85FB-5E7F6F2F6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>
                <a:solidFill>
                  <a:srgbClr val="6E3CC8"/>
                </a:solidFill>
                <a:sym typeface="Helvetica"/>
              </a:rPr>
              <a:t>Vue d’ensemble mobilité</a:t>
            </a:r>
            <a:endParaRPr lang="fr-CH" dirty="0">
              <a:solidFill>
                <a:srgbClr val="6E3CC8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EE7099B-932F-8900-9D18-77241B0EE9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Une vision cantonale et communale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16B2813-0CAE-22DA-7EB2-6C4FED062666}"/>
              </a:ext>
            </a:extLst>
          </p:cNvPr>
          <p:cNvSpPr txBox="1">
            <a:spLocks/>
          </p:cNvSpPr>
          <p:nvPr/>
        </p:nvSpPr>
        <p:spPr>
          <a:xfrm>
            <a:off x="213665" y="1061347"/>
            <a:ext cx="11382589" cy="5600701"/>
          </a:xfrm>
          <a:prstGeom prst="rect">
            <a:avLst/>
          </a:prstGeom>
        </p:spPr>
        <p:txBody>
          <a:bodyPr>
            <a:normAutofit/>
          </a:bodyPr>
          <a:lstStyle>
            <a:lvl1pPr marL="269875" indent="-269875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"/>
              <a:defRPr sz="18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SzPct val="100000"/>
              <a:buNone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sz="1400" b="1" i="0" u="none" strike="noStrike" kern="1200" cap="none" spc="0" normalizeH="0" baseline="0" noProof="0" dirty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+mj-lt"/>
              <a:cs typeface="Helvetica"/>
              <a:sym typeface="Helvetica"/>
            </a:endParaRPr>
          </a:p>
          <a:p>
            <a:pPr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400" kern="0" spc="5" dirty="0">
                <a:solidFill>
                  <a:srgbClr val="2B2925"/>
                </a:solidFill>
                <a:latin typeface="+mj-lt"/>
                <a:cs typeface="Helvetica"/>
                <a:sym typeface="Helvetica"/>
              </a:rPr>
              <a:t>Une cohérence territoriale s</a:t>
            </a:r>
            <a:r>
              <a:rPr lang="fr-CH" sz="1400" kern="0" spc="5" dirty="0">
                <a:solidFill>
                  <a:srgbClr val="2B2925"/>
                </a:solidFill>
                <a:latin typeface="+mj-lt"/>
                <a:cs typeface="Helvetica"/>
              </a:rPr>
              <a:t>ur l’ensemble du canton et approche similaire pour les </a:t>
            </a:r>
            <a:r>
              <a:rPr lang="fr-CH" sz="1400" kern="0" spc="5" dirty="0" err="1">
                <a:solidFill>
                  <a:srgbClr val="2B2925"/>
                </a:solidFill>
                <a:latin typeface="+mj-lt"/>
                <a:cs typeface="Helvetica"/>
              </a:rPr>
              <a:t>utilisateurs·trices</a:t>
            </a:r>
            <a:r>
              <a:rPr lang="fr-CH" sz="1400" kern="0" spc="5" dirty="0">
                <a:solidFill>
                  <a:srgbClr val="2B2925"/>
                </a:solidFill>
                <a:latin typeface="+mj-lt"/>
                <a:cs typeface="Helvetica"/>
              </a:rPr>
              <a:t> et la commune</a:t>
            </a:r>
            <a:endParaRPr lang="fr-CH" sz="1400" dirty="0">
              <a:solidFill>
                <a:srgbClr val="2B2925"/>
              </a:solidFill>
              <a:latin typeface="+mj-lt"/>
              <a:cs typeface="Helvetica"/>
            </a:endParaRPr>
          </a:p>
          <a:p>
            <a:pPr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400" dirty="0">
                <a:solidFill>
                  <a:srgbClr val="2B2925"/>
                </a:solidFill>
                <a:latin typeface="+mj-lt"/>
                <a:cs typeface="Helvetica"/>
              </a:rPr>
              <a:t>Pour 2024, l’objectif est de voir 350 bornes installées sur le territoire genevois ( plus de 1500 en 2024). En tant qu’acteurs majeurs du territoire, l’implication de chaque commune est indispensable à l’atteinte des objectifs de développement de l’électromobilité.</a:t>
            </a:r>
          </a:p>
          <a:p>
            <a:pPr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400" dirty="0">
                <a:solidFill>
                  <a:srgbClr val="2B2925"/>
                </a:solidFill>
                <a:latin typeface="+mj-lt"/>
                <a:cs typeface="Helvetica"/>
              </a:rPr>
              <a:t>Un partage d’expérience:</a:t>
            </a: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200" dirty="0">
                <a:solidFill>
                  <a:srgbClr val="2B2925"/>
                </a:solidFill>
                <a:latin typeface="+mj-lt"/>
                <a:cs typeface="Helvetica"/>
              </a:rPr>
              <a:t>Etat de Genève (SABRA): vision globale de la mobilité</a:t>
            </a: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200" dirty="0">
                <a:solidFill>
                  <a:srgbClr val="2B2925"/>
                </a:solidFill>
                <a:latin typeface="+mj-lt"/>
                <a:cs typeface="Helvetica"/>
              </a:rPr>
              <a:t>Commune: connaissance territoriale</a:t>
            </a: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200" dirty="0">
                <a:solidFill>
                  <a:srgbClr val="2B2925"/>
                </a:solidFill>
                <a:latin typeface="+mj-lt"/>
                <a:cs typeface="Helvetica"/>
              </a:rPr>
              <a:t>SIG: compétences techniques et opérationnelles</a:t>
            </a:r>
          </a:p>
          <a:p>
            <a:pPr marL="541338" marR="0" lvl="2" indent="0" algn="l" defTabSz="4495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Signature" pitchFamily="50" charset="0"/>
              <a:buNone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b="0" i="0" u="none" strike="noStrike" kern="1200" cap="none" spc="0" normalizeH="0" baseline="0" noProof="0" dirty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+mj-lt"/>
              <a:ea typeface="Signature" pitchFamily="2" charset="77"/>
              <a:cs typeface="Helvetica"/>
              <a:sym typeface="Helvetica"/>
            </a:endParaRP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531E37C7-B373-CC12-12AB-3BD660FAB170}"/>
              </a:ext>
            </a:extLst>
          </p:cNvPr>
          <p:cNvSpPr txBox="1"/>
          <p:nvPr/>
        </p:nvSpPr>
        <p:spPr>
          <a:xfrm>
            <a:off x="4354365" y="3275257"/>
            <a:ext cx="3394370" cy="1507157"/>
          </a:xfrm>
          <a:prstGeom prst="rect">
            <a:avLst/>
          </a:prstGeom>
        </p:spPr>
        <p:txBody>
          <a:bodyPr vert="horz" wrap="square" lIns="0" tIns="71387" rIns="0" bIns="0" rtlCol="0">
            <a:spAutoFit/>
          </a:bodyPr>
          <a:lstStyle/>
          <a:p>
            <a:pPr marL="505572" marR="2772" lvl="2" defTabSz="498988">
              <a:lnSpc>
                <a:spcPct val="101000"/>
              </a:lnSpc>
              <a:spcBef>
                <a:spcPts val="819"/>
              </a:spcBef>
              <a:buSzPct val="120000"/>
            </a:pPr>
            <a:r>
              <a:rPr lang="fr-CH" sz="1337" b="1" spc="3" dirty="0">
                <a:solidFill>
                  <a:srgbClr val="6D3BC7"/>
                </a:solidFill>
                <a:latin typeface="Signature" pitchFamily="2" charset="77"/>
                <a:ea typeface="Signature" pitchFamily="2" charset="77"/>
                <a:cs typeface="Signature"/>
              </a:rPr>
              <a:t>    Vision communale</a:t>
            </a:r>
          </a:p>
          <a:p>
            <a:pPr marL="6584" marR="2772" defTabSz="498988">
              <a:lnSpc>
                <a:spcPct val="101000"/>
              </a:lnSpc>
              <a:spcBef>
                <a:spcPts val="1637"/>
              </a:spcBef>
              <a:buSzPct val="120000"/>
            </a:pPr>
            <a:r>
              <a:rPr lang="fr-CH" sz="1337" b="1" spc="3" dirty="0">
                <a:solidFill>
                  <a:prstClr val="black"/>
                </a:solidFill>
                <a:latin typeface="Signature" pitchFamily="50" charset="0"/>
                <a:ea typeface="Signature" pitchFamily="50" charset="0"/>
              </a:rPr>
              <a:t>Une approche adaptée aux besoins          </a:t>
            </a:r>
            <a:r>
              <a:rPr lang="fr-CH" sz="1337" spc="3" dirty="0">
                <a:solidFill>
                  <a:prstClr val="black"/>
                </a:solidFill>
                <a:latin typeface="Signature Light" pitchFamily="50" charset="0"/>
                <a:ea typeface="Signature Light" pitchFamily="50" charset="0"/>
              </a:rPr>
              <a:t>présents et futurs des communes </a:t>
            </a:r>
          </a:p>
          <a:p>
            <a:pPr marL="6584" marR="2772" defTabSz="498988">
              <a:lnSpc>
                <a:spcPct val="101000"/>
              </a:lnSpc>
              <a:spcBef>
                <a:spcPts val="1637"/>
              </a:spcBef>
              <a:buSzPct val="120000"/>
            </a:pPr>
            <a:r>
              <a:rPr lang="fr-CH" sz="1337" b="1" spc="3" dirty="0">
                <a:solidFill>
                  <a:prstClr val="black"/>
                </a:solidFill>
                <a:latin typeface="Signature" pitchFamily="50" charset="0"/>
                <a:ea typeface="Signature" pitchFamily="50" charset="0"/>
              </a:rPr>
              <a:t>Un nombre de points de charge publics </a:t>
            </a:r>
            <a:r>
              <a:rPr lang="fr-CH" sz="1337" spc="3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projetés à l’horizon 2025</a:t>
            </a:r>
            <a:r>
              <a:rPr lang="fr-CH" sz="1337" spc="-82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 – </a:t>
            </a:r>
            <a:r>
              <a:rPr lang="fr-CH" sz="1337" spc="3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2030</a:t>
            </a: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60A27C26-5624-AE93-F9C6-DD1B940699C2}"/>
              </a:ext>
            </a:extLst>
          </p:cNvPr>
          <p:cNvSpPr txBox="1"/>
          <p:nvPr/>
        </p:nvSpPr>
        <p:spPr>
          <a:xfrm>
            <a:off x="736867" y="3265558"/>
            <a:ext cx="3209610" cy="2727876"/>
          </a:xfrm>
          <a:prstGeom prst="rect">
            <a:avLst/>
          </a:prstGeom>
        </p:spPr>
        <p:txBody>
          <a:bodyPr vert="horz" wrap="square" lIns="0" tIns="71387" rIns="0" bIns="0" rtlCol="0">
            <a:spAutoFit/>
          </a:bodyPr>
          <a:lstStyle/>
          <a:p>
            <a:pPr marL="755066" marR="2772" lvl="3" defTabSz="498988">
              <a:lnSpc>
                <a:spcPct val="101000"/>
              </a:lnSpc>
              <a:spcBef>
                <a:spcPts val="819"/>
              </a:spcBef>
              <a:buSzPct val="120000"/>
            </a:pPr>
            <a:r>
              <a:rPr lang="fr-CH" sz="1337" b="1" spc="3" dirty="0">
                <a:solidFill>
                  <a:srgbClr val="6D3BC7"/>
                </a:solidFill>
                <a:latin typeface="Signature" pitchFamily="2" charset="77"/>
                <a:ea typeface="Signature" pitchFamily="2" charset="77"/>
                <a:cs typeface="Signature"/>
              </a:rPr>
              <a:t>Vision cantonale</a:t>
            </a:r>
          </a:p>
          <a:p>
            <a:pPr marL="6584" marR="2772" defTabSz="498988">
              <a:lnSpc>
                <a:spcPct val="101000"/>
              </a:lnSpc>
              <a:spcBef>
                <a:spcPts val="1637"/>
              </a:spcBef>
              <a:buSzPct val="120000"/>
            </a:pPr>
            <a:r>
              <a:rPr lang="fr-CH" sz="1337" b="1" spc="3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  <a:t>Un positionnement du réseau public     </a:t>
            </a:r>
            <a:r>
              <a:rPr lang="fr-CH" sz="1337" spc="3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offrant une solution cohérente favorisant l’accès aux </a:t>
            </a:r>
            <a:r>
              <a:rPr lang="fr-CH" sz="1337" spc="3" dirty="0" err="1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différent·es</a:t>
            </a:r>
            <a:r>
              <a:rPr lang="fr-CH" sz="1337" spc="3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 </a:t>
            </a:r>
            <a:r>
              <a:rPr lang="fr-CH" sz="1337" dirty="0" err="1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  <a:cs typeface="Signature"/>
              </a:rPr>
              <a:t>utilisateurs·trices</a:t>
            </a:r>
            <a:r>
              <a:rPr lang="fr-CH" sz="1337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  <a:cs typeface="Signature"/>
              </a:rPr>
              <a:t> </a:t>
            </a:r>
            <a:r>
              <a:rPr lang="fr-CH" sz="1337" spc="3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: habitants sans parking privé, collaborateurs, pendulaires, visiteurs, etc.</a:t>
            </a:r>
          </a:p>
          <a:p>
            <a:pPr marL="6584" marR="2772" defTabSz="498988">
              <a:lnSpc>
                <a:spcPct val="101000"/>
              </a:lnSpc>
              <a:spcBef>
                <a:spcPts val="819"/>
              </a:spcBef>
              <a:buSzPct val="120000"/>
            </a:pPr>
            <a:r>
              <a:rPr lang="fr-CH" sz="1337" b="1" spc="3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  <a:t>Le nombre de points de charge publics </a:t>
            </a:r>
            <a:r>
              <a:rPr lang="fr-CH" sz="1337" b="1" spc="3" dirty="0">
                <a:solidFill>
                  <a:prstClr val="black"/>
                </a:solidFill>
                <a:latin typeface="Signature" pitchFamily="50" charset="0"/>
                <a:ea typeface="Signature" pitchFamily="50" charset="0"/>
              </a:rPr>
              <a:t>nécessaires</a:t>
            </a:r>
            <a:r>
              <a:rPr lang="fr-CH" sz="1337" b="1" spc="3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 </a:t>
            </a:r>
            <a:r>
              <a:rPr lang="fr-CH" sz="1337" spc="3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sur le territoire genevois pour atteindre les objectifs cantonaux d’ici 2030 à l’échelle cantonale et communale</a:t>
            </a:r>
          </a:p>
          <a:p>
            <a:pPr marL="6930" defTabSz="498988">
              <a:spcBef>
                <a:spcPts val="510"/>
              </a:spcBef>
            </a:pPr>
            <a:endParaRPr lang="fr-CH" sz="1337" spc="-19" dirty="0">
              <a:solidFill>
                <a:prstClr val="black"/>
              </a:solidFill>
              <a:latin typeface="Signature" pitchFamily="2" charset="77"/>
              <a:ea typeface="Signature" pitchFamily="2" charset="77"/>
              <a:cs typeface="Signature"/>
            </a:endParaRPr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78401387-F728-CCF1-434F-0E803589F1E5}"/>
              </a:ext>
            </a:extLst>
          </p:cNvPr>
          <p:cNvSpPr txBox="1"/>
          <p:nvPr/>
        </p:nvSpPr>
        <p:spPr>
          <a:xfrm>
            <a:off x="8127580" y="3194276"/>
            <a:ext cx="3051450" cy="2959221"/>
          </a:xfrm>
          <a:prstGeom prst="rect">
            <a:avLst/>
          </a:prstGeom>
        </p:spPr>
        <p:txBody>
          <a:bodyPr vert="horz" wrap="square" lIns="0" tIns="71387" rIns="0" bIns="0" rtlCol="0">
            <a:spAutoFit/>
          </a:bodyPr>
          <a:lstStyle/>
          <a:p>
            <a:pPr marL="505572" marR="2772" lvl="2" defTabSz="498988">
              <a:lnSpc>
                <a:spcPct val="101000"/>
              </a:lnSpc>
              <a:spcBef>
                <a:spcPts val="819"/>
              </a:spcBef>
              <a:buSzPct val="120000"/>
            </a:pPr>
            <a:r>
              <a:rPr lang="fr-CH" sz="1337" b="1" spc="3" dirty="0">
                <a:solidFill>
                  <a:srgbClr val="6D3BC7"/>
                </a:solidFill>
                <a:latin typeface="Signature" pitchFamily="2" charset="77"/>
                <a:ea typeface="Signature" pitchFamily="2" charset="77"/>
                <a:cs typeface="Signature"/>
              </a:rPr>
              <a:t>Selon les besoins communaux</a:t>
            </a:r>
          </a:p>
          <a:p>
            <a:pPr marL="6584" marR="2772" defTabSz="498988">
              <a:lnSpc>
                <a:spcPct val="101000"/>
              </a:lnSpc>
              <a:spcBef>
                <a:spcPts val="1637"/>
              </a:spcBef>
              <a:buSzPct val="120000"/>
            </a:pPr>
            <a:r>
              <a:rPr lang="fr-CH" sz="1337" b="1" spc="3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  <a:t>Communes avec forte demande</a:t>
            </a:r>
            <a:br>
              <a:rPr lang="fr-CH" sz="1337" spc="3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</a:br>
            <a:r>
              <a:rPr lang="fr-CH" sz="1337" spc="3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élaboration d’une vision communale 2022</a:t>
            </a:r>
            <a:r>
              <a:rPr lang="fr-CH" sz="1337" spc="-82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 – </a:t>
            </a:r>
            <a:r>
              <a:rPr lang="fr-CH" sz="1337" spc="3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2030 et suivi d’un plan de déploiement en plusieurs phases</a:t>
            </a:r>
          </a:p>
          <a:p>
            <a:pPr marL="6584" marR="2772" defTabSz="498988">
              <a:lnSpc>
                <a:spcPct val="101000"/>
              </a:lnSpc>
              <a:spcBef>
                <a:spcPts val="1637"/>
              </a:spcBef>
              <a:buSzPct val="120000"/>
            </a:pPr>
            <a:r>
              <a:rPr lang="fr-CH" sz="1337" b="1" spc="3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  <a:t>Communes avec demande moyenne</a:t>
            </a:r>
            <a:br>
              <a:rPr lang="fr-CH" sz="1337" spc="3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</a:br>
            <a:r>
              <a:rPr lang="fr-CH" sz="1337" spc="3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élaboration d’un plan de déploiement pour la période 2022</a:t>
            </a:r>
            <a:r>
              <a:rPr lang="fr-CH" sz="1337" spc="-82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 – </a:t>
            </a:r>
            <a:r>
              <a:rPr lang="fr-CH" sz="1337" spc="3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2026</a:t>
            </a:r>
          </a:p>
          <a:p>
            <a:pPr marL="6584" marR="2772" defTabSz="498988">
              <a:lnSpc>
                <a:spcPct val="101000"/>
              </a:lnSpc>
              <a:spcBef>
                <a:spcPts val="1637"/>
              </a:spcBef>
              <a:buSzPct val="120000"/>
            </a:pPr>
            <a:r>
              <a:rPr lang="fr-CH" sz="1337" b="1" spc="3" dirty="0">
                <a:solidFill>
                  <a:prstClr val="black"/>
                </a:solidFill>
                <a:latin typeface="Signature" pitchFamily="2" charset="77"/>
                <a:ea typeface="Signature" pitchFamily="2" charset="77"/>
              </a:rPr>
              <a:t>Communes avec faible demande</a:t>
            </a:r>
            <a:br>
              <a:rPr lang="fr-CH" sz="1337" spc="3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</a:br>
            <a:r>
              <a:rPr lang="fr-CH" sz="1337" spc="3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déploiement spécifique sur plusieurs sites pour la période 2022</a:t>
            </a:r>
            <a:r>
              <a:rPr lang="fr-CH" sz="1337" spc="-82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 – </a:t>
            </a:r>
            <a:r>
              <a:rPr lang="fr-CH" sz="1337" spc="3" dirty="0">
                <a:solidFill>
                  <a:prstClr val="black"/>
                </a:solidFill>
                <a:latin typeface="Signature Light" pitchFamily="2" charset="77"/>
                <a:ea typeface="Signature Light" pitchFamily="2" charset="77"/>
              </a:rPr>
              <a:t>2026</a:t>
            </a:r>
          </a:p>
        </p:txBody>
      </p:sp>
      <p:sp>
        <p:nvSpPr>
          <p:cNvPr id="29" name="object 4">
            <a:extLst>
              <a:ext uri="{FF2B5EF4-FFF2-40B4-BE49-F238E27FC236}">
                <a16:creationId xmlns:a16="http://schemas.microsoft.com/office/drawing/2014/main" id="{CE7C8F06-E966-0D74-8655-2D2800859F29}"/>
              </a:ext>
            </a:extLst>
          </p:cNvPr>
          <p:cNvSpPr/>
          <p:nvPr/>
        </p:nvSpPr>
        <p:spPr>
          <a:xfrm>
            <a:off x="4158983" y="3105496"/>
            <a:ext cx="166339" cy="3048001"/>
          </a:xfrm>
          <a:custGeom>
            <a:avLst/>
            <a:gdLst/>
            <a:ahLst/>
            <a:cxnLst/>
            <a:rect l="l" t="t" r="r" b="b"/>
            <a:pathLst>
              <a:path h="9123045">
                <a:moveTo>
                  <a:pt x="0" y="0"/>
                </a:moveTo>
                <a:lnTo>
                  <a:pt x="0" y="9122863"/>
                </a:lnTo>
              </a:path>
            </a:pathLst>
          </a:custGeom>
          <a:ln w="15706">
            <a:solidFill>
              <a:srgbClr val="6E3CC8"/>
            </a:solidFill>
          </a:ln>
        </p:spPr>
        <p:txBody>
          <a:bodyPr wrap="square" lIns="0" tIns="0" rIns="0" bIns="0" rtlCol="0"/>
          <a:lstStyle/>
          <a:p>
            <a:pPr defTabSz="498988"/>
            <a:endParaRPr lang="fr-CH" sz="982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91734B16-C47D-2FEB-9054-AA7959749A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73" y="3166464"/>
            <a:ext cx="535421" cy="535421"/>
          </a:xfrm>
          <a:prstGeom prst="rect">
            <a:avLst/>
          </a:prstGeom>
        </p:spPr>
      </p:pic>
      <p:pic>
        <p:nvPicPr>
          <p:cNvPr id="31" name="Graphique 30">
            <a:extLst>
              <a:ext uri="{FF2B5EF4-FFF2-40B4-BE49-F238E27FC236}">
                <a16:creationId xmlns:a16="http://schemas.microsoft.com/office/drawing/2014/main" id="{6C811C64-8881-17A0-DFA6-0204AB7CD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8248" y="3105496"/>
            <a:ext cx="535421" cy="535421"/>
          </a:xfrm>
          <a:prstGeom prst="rect">
            <a:avLst/>
          </a:prstGeom>
        </p:spPr>
      </p:pic>
      <p:sp>
        <p:nvSpPr>
          <p:cNvPr id="32" name="object 4">
            <a:extLst>
              <a:ext uri="{FF2B5EF4-FFF2-40B4-BE49-F238E27FC236}">
                <a16:creationId xmlns:a16="http://schemas.microsoft.com/office/drawing/2014/main" id="{DF598DDA-8E99-3693-8E6E-958F3F188B2A}"/>
              </a:ext>
            </a:extLst>
          </p:cNvPr>
          <p:cNvSpPr/>
          <p:nvPr/>
        </p:nvSpPr>
        <p:spPr>
          <a:xfrm>
            <a:off x="7544017" y="3095105"/>
            <a:ext cx="166339" cy="3048001"/>
          </a:xfrm>
          <a:custGeom>
            <a:avLst/>
            <a:gdLst/>
            <a:ahLst/>
            <a:cxnLst/>
            <a:rect l="l" t="t" r="r" b="b"/>
            <a:pathLst>
              <a:path h="9123045">
                <a:moveTo>
                  <a:pt x="0" y="0"/>
                </a:moveTo>
                <a:lnTo>
                  <a:pt x="0" y="9122863"/>
                </a:lnTo>
              </a:path>
            </a:pathLst>
          </a:custGeom>
          <a:ln w="15706">
            <a:solidFill>
              <a:srgbClr val="6E3CC8"/>
            </a:solidFill>
          </a:ln>
        </p:spPr>
        <p:txBody>
          <a:bodyPr wrap="square" lIns="0" tIns="0" rIns="0" bIns="0" rtlCol="0"/>
          <a:lstStyle/>
          <a:p>
            <a:pPr defTabSz="498988"/>
            <a:endParaRPr lang="fr-CH" sz="982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3" name="object 49">
            <a:extLst>
              <a:ext uri="{FF2B5EF4-FFF2-40B4-BE49-F238E27FC236}">
                <a16:creationId xmlns:a16="http://schemas.microsoft.com/office/drawing/2014/main" id="{9A6067AF-2E66-7C7E-F133-779C98CB1313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69" y="3162248"/>
            <a:ext cx="619285" cy="48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08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FDDFAC95-DDE3-4BCF-85FB-5E7F6F2F6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>
                <a:solidFill>
                  <a:srgbClr val="6E3CC8"/>
                </a:solidFill>
                <a:sym typeface="Helvetica"/>
              </a:rPr>
              <a:t>Vue d’ensemble mobilité</a:t>
            </a:r>
            <a:endParaRPr lang="fr-CH" dirty="0">
              <a:solidFill>
                <a:srgbClr val="6E3CC8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EE7099B-932F-8900-9D18-77241B0EE9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>
            <a:noAutofit/>
          </a:bodyPr>
          <a:lstStyle/>
          <a:p>
            <a:r>
              <a:rPr lang="fr-CH" dirty="0"/>
              <a:t>Conditions principales pour les projets s’inscrivant dans la méthodologie</a:t>
            </a:r>
          </a:p>
        </p:txBody>
      </p:sp>
      <p:sp>
        <p:nvSpPr>
          <p:cNvPr id="3" name="Espace réservé du contenu 1">
            <a:extLst>
              <a:ext uri="{FF2B5EF4-FFF2-40B4-BE49-F238E27FC236}">
                <a16:creationId xmlns:a16="http://schemas.microsoft.com/office/drawing/2014/main" id="{8AAA29CF-57D3-AEC4-BC53-3B0F969582A8}"/>
              </a:ext>
            </a:extLst>
          </p:cNvPr>
          <p:cNvSpPr txBox="1">
            <a:spLocks/>
          </p:cNvSpPr>
          <p:nvPr/>
        </p:nvSpPr>
        <p:spPr>
          <a:xfrm>
            <a:off x="213666" y="1061347"/>
            <a:ext cx="5520383" cy="5600701"/>
          </a:xfrm>
          <a:prstGeom prst="rect">
            <a:avLst/>
          </a:prstGeom>
        </p:spPr>
        <p:txBody>
          <a:bodyPr>
            <a:normAutofit/>
          </a:bodyPr>
          <a:lstStyle>
            <a:lvl1pPr marL="269875" indent="-269875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"/>
              <a:defRPr sz="18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SzPct val="100000"/>
              <a:buNone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sz="1400" b="1" i="0" u="none" strike="noStrike" kern="1200" cap="none" spc="0" normalizeH="0" baseline="0" noProof="0" dirty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+mn-lt"/>
              <a:cs typeface="Helvetica"/>
              <a:sym typeface="Helvetica"/>
            </a:endParaRPr>
          </a:p>
          <a:p>
            <a:pPr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>
                <a:solidFill>
                  <a:srgbClr val="6E3CC8"/>
                </a:solidFill>
                <a:latin typeface="+mn-lt"/>
                <a:cs typeface="Helvetica"/>
                <a:sym typeface="Helvetica"/>
              </a:rPr>
              <a:t>Prestations SIG</a:t>
            </a:r>
          </a:p>
          <a:p>
            <a:pPr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fr-CH" dirty="0">
              <a:solidFill>
                <a:srgbClr val="6E3CC8"/>
              </a:solidFill>
              <a:latin typeface="+mn-lt"/>
              <a:cs typeface="Helvetica"/>
              <a:sym typeface="Helvetica"/>
            </a:endParaRP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400" dirty="0">
                <a:solidFill>
                  <a:srgbClr val="2B2925"/>
                </a:solidFill>
                <a:latin typeface="+mn-lt"/>
                <a:cs typeface="Helvetica"/>
                <a:sym typeface="Helvetica"/>
              </a:rPr>
              <a:t>Participation financière couvrant les finances de branchement et la taxe de raccordement</a:t>
            </a: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fr-CH" sz="1400" dirty="0">
              <a:solidFill>
                <a:srgbClr val="2B2925"/>
              </a:solidFill>
              <a:latin typeface="+mn-lt"/>
              <a:cs typeface="Helvetica"/>
              <a:sym typeface="Helvetica"/>
            </a:endParaRP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400" spc="-19" dirty="0">
                <a:solidFill>
                  <a:prstClr val="black"/>
                </a:solidFill>
                <a:latin typeface="+mn-lt"/>
                <a:ea typeface="Signature Light" pitchFamily="2" charset="77"/>
                <a:cs typeface="Signature"/>
              </a:rPr>
              <a:t>Installation électrique du compteur dédié à la borne de recharge</a:t>
            </a: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fr-CH" sz="1400" spc="-19" dirty="0">
              <a:solidFill>
                <a:prstClr val="black"/>
              </a:solidFill>
              <a:latin typeface="+mn-lt"/>
              <a:ea typeface="Signature Light" pitchFamily="2" charset="77"/>
              <a:cs typeface="Signature"/>
            </a:endParaRP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400" spc="3" dirty="0">
                <a:solidFill>
                  <a:prstClr val="black"/>
                </a:solidFill>
                <a:latin typeface="+mn-lt"/>
                <a:ea typeface="Signature Light" pitchFamily="2" charset="77"/>
                <a:cs typeface="Signature"/>
              </a:rPr>
              <a:t>Installation et mise en service des bornes (et extension régulière)</a:t>
            </a: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fr-CH" sz="1400" spc="3" dirty="0">
              <a:solidFill>
                <a:prstClr val="black"/>
              </a:solidFill>
              <a:latin typeface="+mn-lt"/>
              <a:ea typeface="Signature Light" pitchFamily="2" charset="77"/>
              <a:cs typeface="Signature"/>
            </a:endParaRP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400" spc="3" dirty="0">
                <a:solidFill>
                  <a:prstClr val="black"/>
                </a:solidFill>
                <a:latin typeface="+mn-lt"/>
                <a:ea typeface="Signature Light" pitchFamily="2" charset="77"/>
                <a:cs typeface="Signature"/>
              </a:rPr>
              <a:t>Pendant toute la durée du contrat :</a:t>
            </a:r>
          </a:p>
          <a:p>
            <a:pPr lvl="2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pc="3" dirty="0">
                <a:solidFill>
                  <a:prstClr val="black"/>
                </a:solidFill>
                <a:latin typeface="+mn-lt"/>
                <a:ea typeface="Signature Light" pitchFamily="2" charset="77"/>
                <a:cs typeface="Signature"/>
              </a:rPr>
              <a:t>Gestion et maintenance des bornes</a:t>
            </a:r>
          </a:p>
          <a:p>
            <a:pPr lvl="2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pc="3" dirty="0">
                <a:solidFill>
                  <a:prstClr val="black"/>
                </a:solidFill>
                <a:latin typeface="+mn-lt"/>
                <a:ea typeface="Signature Light" pitchFamily="2" charset="77"/>
                <a:cs typeface="Signature"/>
              </a:rPr>
              <a:t>Renouvellement des bornes</a:t>
            </a:r>
          </a:p>
          <a:p>
            <a:pPr lvl="2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pc="3" dirty="0">
                <a:solidFill>
                  <a:prstClr val="black"/>
                </a:solidFill>
                <a:latin typeface="+mn-lt"/>
                <a:ea typeface="Signature Light" pitchFamily="2" charset="77"/>
                <a:cs typeface="Signature"/>
              </a:rPr>
              <a:t>Fourniture d’électricité certifiée 100% renouvelable (gamme Vitale)</a:t>
            </a:r>
          </a:p>
          <a:p>
            <a:pPr lvl="2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fr-CH" spc="3" dirty="0">
              <a:solidFill>
                <a:prstClr val="black"/>
              </a:solidFill>
              <a:latin typeface="+mn-lt"/>
              <a:ea typeface="Signature Light" pitchFamily="2" charset="77"/>
              <a:cs typeface="Signature"/>
            </a:endParaRP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400" spc="3" dirty="0">
                <a:solidFill>
                  <a:prstClr val="black"/>
                </a:solidFill>
                <a:latin typeface="+mn-lt"/>
                <a:ea typeface="Signature Light" pitchFamily="2" charset="77"/>
                <a:cs typeface="Signature"/>
              </a:rPr>
              <a:t>Monétisation des recharges par SIG et rapport trimestriel d’usage</a:t>
            </a: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fr-CH" sz="1400" spc="-19" dirty="0">
              <a:solidFill>
                <a:prstClr val="black"/>
              </a:solidFill>
              <a:latin typeface="+mn-lt"/>
              <a:ea typeface="Signature Light" pitchFamily="2" charset="77"/>
              <a:cs typeface="Signature"/>
            </a:endParaRPr>
          </a:p>
          <a:p>
            <a:pPr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fr-CH" sz="1400" dirty="0">
              <a:solidFill>
                <a:srgbClr val="2B2925"/>
              </a:solidFill>
              <a:latin typeface="+mn-lt"/>
              <a:cs typeface="Helvetica"/>
            </a:endParaRPr>
          </a:p>
          <a:p>
            <a:pPr marL="541338" marR="0" lvl="2" indent="0" algn="l" defTabSz="4495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Signature" pitchFamily="50" charset="0"/>
              <a:buNone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b="0" i="0" u="none" strike="noStrike" kern="1200" cap="none" spc="0" normalizeH="0" baseline="0" noProof="0" dirty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+mn-lt"/>
              <a:ea typeface="Signature" pitchFamily="2" charset="77"/>
              <a:cs typeface="Helvetica"/>
              <a:sym typeface="Helvetica"/>
            </a:endParaRP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9B5181D1-D805-4589-A6F0-03B2212728CA}"/>
              </a:ext>
            </a:extLst>
          </p:cNvPr>
          <p:cNvSpPr txBox="1">
            <a:spLocks/>
          </p:cNvSpPr>
          <p:nvPr/>
        </p:nvSpPr>
        <p:spPr>
          <a:xfrm>
            <a:off x="6096000" y="1061347"/>
            <a:ext cx="5520383" cy="5600701"/>
          </a:xfrm>
          <a:prstGeom prst="rect">
            <a:avLst/>
          </a:prstGeom>
        </p:spPr>
        <p:txBody>
          <a:bodyPr>
            <a:normAutofit/>
          </a:bodyPr>
          <a:lstStyle>
            <a:lvl1pPr marL="269875" indent="-269875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"/>
              <a:defRPr sz="18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SzPct val="100000"/>
              <a:buNone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sz="1400" b="1" i="0" u="none" strike="noStrike" kern="1200" cap="none" spc="0" normalizeH="0" baseline="0" noProof="0" dirty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Signature"/>
              <a:cs typeface="Helvetica"/>
              <a:sym typeface="Helvetica"/>
            </a:endParaRPr>
          </a:p>
          <a:p>
            <a:pPr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>
                <a:solidFill>
                  <a:srgbClr val="6E3CC8"/>
                </a:solidFill>
                <a:latin typeface="+mn-lt"/>
                <a:cs typeface="Helvetica"/>
                <a:sym typeface="Helvetica"/>
              </a:rPr>
              <a:t>Prestations Communes</a:t>
            </a:r>
            <a:endParaRPr lang="fr-CH" dirty="0">
              <a:solidFill>
                <a:srgbClr val="6E3CC8"/>
              </a:solidFill>
              <a:latin typeface="+mn-lt"/>
              <a:cs typeface="Helvetica"/>
            </a:endParaRPr>
          </a:p>
          <a:p>
            <a:pPr defTabSz="449580" fontAlgn="base">
              <a:spcAft>
                <a:spcPct val="0"/>
              </a:spcAft>
              <a:buClr>
                <a:srgbClr val="009EE0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fr-CH" sz="1400" dirty="0">
              <a:solidFill>
                <a:srgbClr val="2B2925"/>
              </a:solidFill>
              <a:latin typeface="Signature"/>
              <a:cs typeface="Helvetica"/>
            </a:endParaRP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400" dirty="0">
                <a:solidFill>
                  <a:srgbClr val="2B2925"/>
                </a:solidFill>
                <a:latin typeface="Signature"/>
                <a:cs typeface="Helvetica"/>
              </a:rPr>
              <a:t>Mise à disposition d’emplacements pendant toute la durée du contrat</a:t>
            </a: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fr-CH" sz="1400" dirty="0">
              <a:solidFill>
                <a:srgbClr val="2B2925"/>
              </a:solidFill>
              <a:latin typeface="Signature"/>
              <a:cs typeface="Helvetica"/>
            </a:endParaRP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400" dirty="0">
                <a:solidFill>
                  <a:srgbClr val="2B2925"/>
                </a:solidFill>
                <a:latin typeface="Signature"/>
                <a:cs typeface="Helvetica"/>
              </a:rPr>
              <a:t>Coûts du génie civil</a:t>
            </a: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fr-CH" sz="1400" dirty="0">
              <a:solidFill>
                <a:srgbClr val="2B2925"/>
              </a:solidFill>
              <a:latin typeface="Signature"/>
              <a:cs typeface="Helvetica"/>
            </a:endParaRP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400" dirty="0">
                <a:solidFill>
                  <a:srgbClr val="2B2925"/>
                </a:solidFill>
                <a:latin typeface="Signature"/>
                <a:cs typeface="Helvetica"/>
              </a:rPr>
              <a:t>Marquage et signalisation des emplacements équipés de bornes de recharge</a:t>
            </a: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fr-CH" sz="1400" dirty="0">
              <a:solidFill>
                <a:srgbClr val="2B2925"/>
              </a:solidFill>
              <a:latin typeface="Signature"/>
              <a:cs typeface="Helvetica"/>
            </a:endParaRP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400" dirty="0">
                <a:solidFill>
                  <a:srgbClr val="2B2925"/>
                </a:solidFill>
                <a:latin typeface="Signature"/>
                <a:cs typeface="Helvetica"/>
              </a:rPr>
              <a:t>Maintenance du marquage et signalisation pendant toute la durée du contrat</a:t>
            </a: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fr-CH" sz="1400" dirty="0">
              <a:solidFill>
                <a:srgbClr val="2B2925"/>
              </a:solidFill>
              <a:latin typeface="Signature"/>
              <a:cs typeface="Helvetica"/>
            </a:endParaRPr>
          </a:p>
          <a:p>
            <a:pPr lvl="1"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400" dirty="0">
                <a:solidFill>
                  <a:srgbClr val="2B2925"/>
                </a:solidFill>
                <a:latin typeface="Signature"/>
                <a:cs typeface="Helvetica"/>
              </a:rPr>
              <a:t>Surveillance de l’usage des emplacements de recharge</a:t>
            </a:r>
          </a:p>
          <a:p>
            <a:pPr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fr-CH" sz="1400" dirty="0">
              <a:solidFill>
                <a:srgbClr val="2B2925"/>
              </a:solidFill>
              <a:latin typeface="Signature"/>
              <a:cs typeface="Helvetica"/>
            </a:endParaRPr>
          </a:p>
          <a:p>
            <a:pPr marL="541338" marR="0" lvl="2" indent="0" algn="l" defTabSz="4495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Signature" pitchFamily="50" charset="0"/>
              <a:buNone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sz="1000" b="0" i="0" u="none" strike="noStrike" kern="1200" cap="none" spc="0" normalizeH="0" baseline="0" noProof="0" dirty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Signature" pitchFamily="2" charset="77"/>
              <a:ea typeface="Signature" pitchFamily="2" charset="77"/>
              <a:cs typeface="Helvetica"/>
              <a:sym typeface="Helvetica"/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FCC2A4F2-EC90-CCE3-F527-F266228D19B3}"/>
              </a:ext>
            </a:extLst>
          </p:cNvPr>
          <p:cNvSpPr/>
          <p:nvPr/>
        </p:nvSpPr>
        <p:spPr>
          <a:xfrm>
            <a:off x="5734049" y="1370214"/>
            <a:ext cx="180975" cy="4783283"/>
          </a:xfrm>
          <a:custGeom>
            <a:avLst/>
            <a:gdLst/>
            <a:ahLst/>
            <a:cxnLst/>
            <a:rect l="l" t="t" r="r" b="b"/>
            <a:pathLst>
              <a:path h="9123045">
                <a:moveTo>
                  <a:pt x="0" y="0"/>
                </a:moveTo>
                <a:lnTo>
                  <a:pt x="0" y="9122863"/>
                </a:lnTo>
              </a:path>
            </a:pathLst>
          </a:custGeom>
          <a:ln w="15706">
            <a:solidFill>
              <a:srgbClr val="6E3CC8"/>
            </a:solidFill>
          </a:ln>
        </p:spPr>
        <p:txBody>
          <a:bodyPr wrap="square" lIns="0" tIns="0" rIns="0" bIns="0" rtlCol="0"/>
          <a:lstStyle/>
          <a:p>
            <a:pPr defTabSz="498988"/>
            <a:endParaRPr lang="fr-CH" sz="982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991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FDDFAC95-DDE3-4BCF-85FB-5E7F6F2F6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>
                <a:solidFill>
                  <a:srgbClr val="6E3CC8"/>
                </a:solidFill>
                <a:sym typeface="Helvetica"/>
              </a:rPr>
              <a:t>Vue d’ensemble mobilité</a:t>
            </a:r>
            <a:endParaRPr lang="fr-CH" dirty="0">
              <a:solidFill>
                <a:srgbClr val="6E3CC8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EE7099B-932F-8900-9D18-77241B0EE9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>
            <a:noAutofit/>
          </a:bodyPr>
          <a:lstStyle/>
          <a:p>
            <a:r>
              <a:rPr lang="fr-CH" dirty="0"/>
              <a:t>Accélération du déploiement communal du réseau Mobilité</a:t>
            </a:r>
          </a:p>
        </p:txBody>
      </p:sp>
      <p:sp>
        <p:nvSpPr>
          <p:cNvPr id="3" name="Espace réservé du contenu 1">
            <a:extLst>
              <a:ext uri="{FF2B5EF4-FFF2-40B4-BE49-F238E27FC236}">
                <a16:creationId xmlns:a16="http://schemas.microsoft.com/office/drawing/2014/main" id="{8AAA29CF-57D3-AEC4-BC53-3B0F969582A8}"/>
              </a:ext>
            </a:extLst>
          </p:cNvPr>
          <p:cNvSpPr txBox="1">
            <a:spLocks/>
          </p:cNvSpPr>
          <p:nvPr/>
        </p:nvSpPr>
        <p:spPr>
          <a:xfrm>
            <a:off x="213666" y="1061347"/>
            <a:ext cx="5520383" cy="5600701"/>
          </a:xfrm>
          <a:prstGeom prst="rect">
            <a:avLst/>
          </a:prstGeom>
        </p:spPr>
        <p:txBody>
          <a:bodyPr>
            <a:normAutofit/>
          </a:bodyPr>
          <a:lstStyle>
            <a:lvl1pPr marL="269875" indent="-269875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"/>
              <a:defRPr sz="18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SzPct val="100000"/>
              <a:buNone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sz="1400" b="1" i="0" u="none" strike="noStrike" kern="1200" cap="none" spc="0" normalizeH="0" baseline="0" noProof="0" dirty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+mn-lt"/>
              <a:cs typeface="Helvetica"/>
              <a:sym typeface="Helvetica"/>
            </a:endParaRPr>
          </a:p>
          <a:p>
            <a:pPr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>
                <a:solidFill>
                  <a:srgbClr val="6E3CC8"/>
                </a:solidFill>
                <a:latin typeface="+mn-lt"/>
                <a:cs typeface="Helvetica"/>
                <a:sym typeface="Helvetica"/>
              </a:rPr>
              <a:t>Les 15 communes déjà engagées</a:t>
            </a:r>
          </a:p>
          <a:p>
            <a:pPr defTabSz="449580" fontAlgn="base">
              <a:spcAft>
                <a:spcPct val="0"/>
              </a:spcAft>
              <a:buClr>
                <a:srgbClr val="6E3CC8"/>
              </a:buClr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fr-CH" dirty="0">
              <a:solidFill>
                <a:srgbClr val="6E3CC8"/>
              </a:solidFill>
              <a:latin typeface="+mn-lt"/>
              <a:cs typeface="Helvetica"/>
              <a:sym typeface="Helvetica"/>
            </a:endParaRPr>
          </a:p>
          <a:p>
            <a:pPr marL="541338" marR="0" lvl="2" indent="0" algn="l" defTabSz="4495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Signature" pitchFamily="50" charset="0"/>
              <a:buNone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b="0" i="0" u="none" strike="noStrike" kern="1200" cap="none" spc="0" normalizeH="0" baseline="0" noProof="0" dirty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+mn-lt"/>
              <a:ea typeface="Signature" pitchFamily="2" charset="77"/>
              <a:cs typeface="Helvetica"/>
              <a:sym typeface="Helvetica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3A7E71E-EC93-F2C3-FE25-367954A46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401" y="3912053"/>
            <a:ext cx="2287310" cy="17154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98C7CBC-CAD4-EF26-22D4-75C0DC88F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638" y="2669834"/>
            <a:ext cx="1587146" cy="15871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75E753-2871-98C3-0EA4-8764032350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232" y="4603442"/>
            <a:ext cx="1897138" cy="3327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A0B2BC9-E8C0-4784-F848-89147CE26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76" y="4212436"/>
            <a:ext cx="2026955" cy="8333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BFCA654-306B-26A8-15BC-A873BD224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351" y="3127654"/>
            <a:ext cx="1961409" cy="6930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CB45B3-782C-5789-3E11-E701D99A62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3" r="4396"/>
          <a:stretch/>
        </p:blipFill>
        <p:spPr>
          <a:xfrm>
            <a:off x="9329231" y="3169629"/>
            <a:ext cx="1450218" cy="6091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1F6665D-5B90-BF16-D949-B5057904726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986" y="1838141"/>
            <a:ext cx="1205955" cy="67288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029AF4D-450C-B0E7-CF1F-EC4061CFA0D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473" y="1894073"/>
            <a:ext cx="1733476" cy="5399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792195-A19E-0CC4-01F3-1AA94D6EECD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342" y="1959065"/>
            <a:ext cx="1539428" cy="42590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B3F4515-EB9E-9928-4240-BC1BF8AD8B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6244" y="5462547"/>
            <a:ext cx="2407468" cy="72224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93C60C-6160-DF92-E948-36F70565AE2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398" y="1751605"/>
            <a:ext cx="1417567" cy="87648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81EB1D-7E7B-E14B-A0FC-5E9F346ED4E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494" y="4486600"/>
            <a:ext cx="1698713" cy="564719"/>
          </a:xfrm>
          <a:prstGeom prst="rect">
            <a:avLst/>
          </a:prstGeom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61EF212A-913B-E67B-4A52-D2B4879E472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70072" y="3138142"/>
            <a:ext cx="766798" cy="76679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8497887-B845-0445-5741-3CB409C045D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641" y="5525698"/>
            <a:ext cx="2625347" cy="8077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89CB8E6-CDD9-68C6-419C-0E74DB23EA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38980" y="5320193"/>
            <a:ext cx="1750780" cy="83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04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FDDFAC95-DDE3-4BCF-85FB-5E7F6F2F6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>
                <a:solidFill>
                  <a:srgbClr val="6E3CC8"/>
                </a:solidFill>
                <a:sym typeface="Helvetica"/>
              </a:rPr>
              <a:t>Demande envisagée en infrastructures de recharge publique</a:t>
            </a:r>
            <a:endParaRPr lang="fr-CH" dirty="0">
              <a:solidFill>
                <a:srgbClr val="6E3CC8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EE7099B-932F-8900-9D18-77241B0EE9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Une vision cantonale et communale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16B2813-0CAE-22DA-7EB2-6C4FED062666}"/>
              </a:ext>
            </a:extLst>
          </p:cNvPr>
          <p:cNvSpPr txBox="1">
            <a:spLocks/>
          </p:cNvSpPr>
          <p:nvPr/>
        </p:nvSpPr>
        <p:spPr>
          <a:xfrm>
            <a:off x="6311153" y="3728630"/>
            <a:ext cx="5069692" cy="21659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69875" indent="-269875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"/>
              <a:defRPr sz="18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Signature" pitchFamily="50" charset="0"/>
              <a:buNone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sz="1400" b="1" i="0" u="none" strike="noStrike" kern="1200" cap="none" spc="0" normalizeH="0" baseline="0" noProof="0" dirty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Signature"/>
              <a:cs typeface="Helvetica"/>
              <a:sym typeface="Helvetica"/>
            </a:endParaRPr>
          </a:p>
          <a:p>
            <a:pPr marL="269875" marR="0" lvl="0" indent="-269875" algn="l" defTabSz="44958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3CC8"/>
              </a:buClr>
              <a:buSzPct val="100000"/>
              <a:buFont typeface="Signature" pitchFamily="50" charset="0"/>
              <a:buChar char=""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lang="fr-CH" sz="1400" b="1" i="0" u="none" strike="noStrike" kern="0" cap="none" spc="5" normalizeH="0" baseline="0" noProof="0" dirty="0">
                <a:ln>
                  <a:noFill/>
                </a:ln>
                <a:solidFill>
                  <a:srgbClr val="2B2925"/>
                </a:solidFill>
                <a:effectLst/>
                <a:uLnTx/>
                <a:uFillTx/>
                <a:latin typeface="Signature"/>
                <a:cs typeface="Helvetica"/>
                <a:sym typeface="Helvetica"/>
              </a:rPr>
              <a:t>Démarche cohérente et équitable</a:t>
            </a:r>
            <a:endParaRPr lang="fr-CH" sz="1400" dirty="0">
              <a:solidFill>
                <a:srgbClr val="2B2925"/>
              </a:solidFill>
              <a:latin typeface="Signature"/>
              <a:cs typeface="Helvetica"/>
              <a:sym typeface="Helvetica"/>
            </a:endParaRPr>
          </a:p>
          <a:p>
            <a:pPr lvl="1" indent="-269875" defTabSz="449580" fontAlgn="base">
              <a:spcAft>
                <a:spcPct val="0"/>
              </a:spcAft>
              <a:buClr>
                <a:srgbClr val="6E3CC8"/>
              </a:buClr>
              <a:buFont typeface="Signature" pitchFamily="50" charset="0"/>
              <a:buChar char=""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200" dirty="0">
                <a:solidFill>
                  <a:prstClr val="black"/>
                </a:solidFill>
              </a:rPr>
              <a:t>Commune catégorisée comme rurale (ratio BEV+PHEV = 30)</a:t>
            </a:r>
          </a:p>
          <a:p>
            <a:pPr lvl="1" indent="-269875" defTabSz="449580" fontAlgn="base">
              <a:spcAft>
                <a:spcPct val="0"/>
              </a:spcAft>
              <a:buClr>
                <a:srgbClr val="6E3CC8"/>
              </a:buClr>
              <a:buFont typeface="Signature" pitchFamily="50" charset="0"/>
              <a:buChar char=""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200" dirty="0">
                <a:solidFill>
                  <a:prstClr val="black"/>
                </a:solidFill>
              </a:rPr>
              <a:t>Assurer un déploiement cohérent sur le territoire communal en fonction de la demande envisagée</a:t>
            </a:r>
          </a:p>
          <a:p>
            <a:pPr lvl="1" indent="-269875" defTabSz="449580" fontAlgn="base">
              <a:spcAft>
                <a:spcPct val="0"/>
              </a:spcAft>
              <a:buClr>
                <a:srgbClr val="6E3CC8"/>
              </a:buClr>
              <a:buFont typeface="Signature" pitchFamily="50" charset="0"/>
              <a:buChar char=""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200" dirty="0">
                <a:solidFill>
                  <a:prstClr val="black"/>
                </a:solidFill>
              </a:rPr>
              <a:t>Assurer une offre appropriée pour les utilisateurs</a:t>
            </a:r>
            <a:br>
              <a:rPr lang="fr-CH" sz="1200" dirty="0">
                <a:solidFill>
                  <a:prstClr val="black"/>
                </a:solidFill>
              </a:rPr>
            </a:br>
            <a:r>
              <a:rPr lang="fr-CH" sz="1200" dirty="0">
                <a:solidFill>
                  <a:prstClr val="black"/>
                </a:solidFill>
              </a:rPr>
              <a:t>de véhicules électriques avec macaron de stationnement ainsi que pour les utilisateurs externes</a:t>
            </a:r>
          </a:p>
          <a:p>
            <a:pPr lvl="1" indent="-269875" defTabSz="449580" fontAlgn="base">
              <a:spcAft>
                <a:spcPct val="0"/>
              </a:spcAft>
              <a:buClr>
                <a:srgbClr val="6E3CC8"/>
              </a:buClr>
              <a:buFont typeface="Signature" pitchFamily="50" charset="0"/>
              <a:buChar char=""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1200" dirty="0">
                <a:solidFill>
                  <a:prstClr val="black"/>
                </a:solidFill>
              </a:rPr>
              <a:t>Favoriser l’usage mixte (diurne/nocturne et semaine/week-end)</a:t>
            </a:r>
          </a:p>
          <a:p>
            <a:pPr marL="541338" marR="0" lvl="2" indent="0" algn="l" defTabSz="4495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Signature" pitchFamily="50" charset="0"/>
              <a:buNone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Signature"/>
              <a:ea typeface="Signature" pitchFamily="2" charset="77"/>
              <a:cs typeface="Helvetica"/>
              <a:sym typeface="Helvetica"/>
            </a:endParaRPr>
          </a:p>
        </p:txBody>
      </p:sp>
      <p:graphicFrame>
        <p:nvGraphicFramePr>
          <p:cNvPr id="3" name="Espace réservé du contenu 6">
            <a:extLst>
              <a:ext uri="{FF2B5EF4-FFF2-40B4-BE49-F238E27FC236}">
                <a16:creationId xmlns:a16="http://schemas.microsoft.com/office/drawing/2014/main" id="{CFC566EA-5655-F303-7F7E-DE708CC53B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5203989"/>
              </p:ext>
            </p:extLst>
          </p:nvPr>
        </p:nvGraphicFramePr>
        <p:xfrm>
          <a:off x="412376" y="1211055"/>
          <a:ext cx="6227731" cy="221794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23565">
                  <a:extLst>
                    <a:ext uri="{9D8B030D-6E8A-4147-A177-3AD203B41FA5}">
                      <a16:colId xmlns:a16="http://schemas.microsoft.com/office/drawing/2014/main" val="1542586681"/>
                    </a:ext>
                  </a:extLst>
                </a:gridCol>
                <a:gridCol w="1634934">
                  <a:extLst>
                    <a:ext uri="{9D8B030D-6E8A-4147-A177-3AD203B41FA5}">
                      <a16:colId xmlns:a16="http://schemas.microsoft.com/office/drawing/2014/main" val="4228101979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2022054589"/>
                    </a:ext>
                  </a:extLst>
                </a:gridCol>
              </a:tblGrid>
              <a:tr h="394977"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Projection points de charge publics</a:t>
                      </a:r>
                    </a:p>
                  </a:txBody>
                  <a:tcPr anchor="ctr">
                    <a:solidFill>
                      <a:srgbClr val="C5B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Actuels fin 2023</a:t>
                      </a:r>
                    </a:p>
                  </a:txBody>
                  <a:tcPr anchor="ctr">
                    <a:solidFill>
                      <a:srgbClr val="C5B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2030</a:t>
                      </a:r>
                    </a:p>
                  </a:txBody>
                  <a:tcPr anchor="ctr">
                    <a:solidFill>
                      <a:srgbClr val="C5B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549607"/>
                  </a:ext>
                </a:extLst>
              </a:tr>
              <a:tr h="455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Véhicules électriques à Genève</a:t>
                      </a:r>
                      <a:endParaRPr lang="fr-CH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11’533 (5.2%)</a:t>
                      </a:r>
                      <a:endParaRPr lang="fr-CH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1" marR="32571" marT="32571" marB="3257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50’000</a:t>
                      </a:r>
                      <a:endParaRPr lang="fr-CH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1" marR="32571" marT="32571" marB="32571" anchor="ctr"/>
                </a:tc>
                <a:extLst>
                  <a:ext uri="{0D108BD9-81ED-4DB2-BD59-A6C34878D82A}">
                    <a16:rowId xmlns:a16="http://schemas.microsoft.com/office/drawing/2014/main" val="1336861266"/>
                  </a:ext>
                </a:extLst>
              </a:tr>
              <a:tr h="455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Véhicules électriques sur territoire communal</a:t>
                      </a:r>
                      <a:endParaRPr lang="fr-CH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 (8.0%)</a:t>
                      </a:r>
                    </a:p>
                  </a:txBody>
                  <a:tcPr marL="32571" marR="32571" marT="32571" marB="3257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236</a:t>
                      </a:r>
                    </a:p>
                  </a:txBody>
                  <a:tcPr marL="32571" marR="32571" marT="32571" marB="32571" anchor="ctr"/>
                </a:tc>
                <a:extLst>
                  <a:ext uri="{0D108BD9-81ED-4DB2-BD59-A6C34878D82A}">
                    <a16:rowId xmlns:a16="http://schemas.microsoft.com/office/drawing/2014/main" val="3578361501"/>
                  </a:ext>
                </a:extLst>
              </a:tr>
              <a:tr h="455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Recharges lentes à accélérées (</a:t>
                      </a:r>
                      <a:r>
                        <a:rPr lang="fr-CH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AC22kW) </a:t>
                      </a:r>
                    </a:p>
                  </a:txBody>
                  <a:tcPr marL="32571" marR="32571" marT="32571" marB="3257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CH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1" marR="32571" marT="32571" marB="3257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32571" marR="32571" marT="32571" marB="32571"/>
                </a:tc>
                <a:extLst>
                  <a:ext uri="{0D108BD9-81ED-4DB2-BD59-A6C34878D82A}">
                    <a16:rowId xmlns:a16="http://schemas.microsoft.com/office/drawing/2014/main" val="3274300321"/>
                  </a:ext>
                </a:extLst>
              </a:tr>
              <a:tr h="455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Recharges rapides à super rapides (DC) </a:t>
                      </a:r>
                      <a:endParaRPr lang="fr-CH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1" marR="32571" marT="32571" marB="3257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CH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1" marR="32571" marT="32571" marB="3257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CH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71" marR="32571" marT="32571" marB="32571"/>
                </a:tc>
                <a:extLst>
                  <a:ext uri="{0D108BD9-81ED-4DB2-BD59-A6C34878D82A}">
                    <a16:rowId xmlns:a16="http://schemas.microsoft.com/office/drawing/2014/main" val="2445608405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9A6E93E0-7C2A-3B54-7073-A92C912A10AE}"/>
              </a:ext>
            </a:extLst>
          </p:cNvPr>
          <p:cNvSpPr txBox="1"/>
          <p:nvPr/>
        </p:nvSpPr>
        <p:spPr>
          <a:xfrm>
            <a:off x="6477927" y="3242285"/>
            <a:ext cx="3676061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98988"/>
            <a:r>
              <a:rPr lang="fr-CH" sz="810" i="1" dirty="0">
                <a:solidFill>
                  <a:prstClr val="black"/>
                </a:solidFill>
                <a:latin typeface="Arial" pitchFamily="34" charset="0"/>
              </a:rPr>
              <a:t>Sans prise en compte de la demande externe (pendulaires et visiteurs)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D52EF21-59C7-5075-D198-5BFBF3C27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53" y="3659327"/>
            <a:ext cx="3278424" cy="264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95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FDDFAC95-DDE3-4BCF-85FB-5E7F6F2F6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498900">
              <a:tabLst>
                <a:tab pos="239992" algn="l"/>
              </a:tabLst>
            </a:pPr>
            <a:r>
              <a:rPr lang="fr-CH" sz="2200" dirty="0">
                <a:solidFill>
                  <a:srgbClr val="6E3CC8"/>
                </a:solidFill>
              </a:rPr>
              <a:t>Suggestions d’emplacements supplémentaires (+ 6 </a:t>
            </a:r>
            <a:r>
              <a:rPr lang="fr-CH" sz="2200" dirty="0" err="1">
                <a:solidFill>
                  <a:srgbClr val="6E3CC8"/>
                </a:solidFill>
              </a:rPr>
              <a:t>PoC</a:t>
            </a:r>
            <a:r>
              <a:rPr lang="fr-CH" sz="2200" dirty="0">
                <a:solidFill>
                  <a:srgbClr val="6E3CC8"/>
                </a:solidFill>
              </a:rPr>
              <a:t>)</a:t>
            </a:r>
            <a:endParaRPr lang="fr-FR" sz="2200" dirty="0">
              <a:solidFill>
                <a:srgbClr val="6E3CC8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6E93E0-7C2A-3B54-7073-A92C912A10AE}"/>
              </a:ext>
            </a:extLst>
          </p:cNvPr>
          <p:cNvSpPr txBox="1"/>
          <p:nvPr/>
        </p:nvSpPr>
        <p:spPr>
          <a:xfrm>
            <a:off x="6477927" y="3242285"/>
            <a:ext cx="3676061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98988"/>
            <a:r>
              <a:rPr lang="fr-CH" sz="810" i="1" dirty="0">
                <a:solidFill>
                  <a:prstClr val="black"/>
                </a:solidFill>
                <a:latin typeface="Arial" pitchFamily="34" charset="0"/>
              </a:rPr>
              <a:t>Sans prise en compte de la demande externe (pendulaires et visiteurs)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A42DCE-50F4-E0E6-D651-F14888B1F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FE02B05-DA41-A001-6232-CF1100408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012" y="1039151"/>
            <a:ext cx="7194142" cy="2631055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BBD1BAF1-0327-9D6A-B905-B7FA5232DB2C}"/>
              </a:ext>
            </a:extLst>
          </p:cNvPr>
          <p:cNvSpPr/>
          <p:nvPr/>
        </p:nvSpPr>
        <p:spPr>
          <a:xfrm rot="16484420" flipV="1">
            <a:off x="6464273" y="1270047"/>
            <a:ext cx="548818" cy="2169264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8988"/>
            <a:endParaRPr lang="fr-CH" sz="982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12C2027-070E-3D6B-7BB7-698DC2AE6A40}"/>
              </a:ext>
            </a:extLst>
          </p:cNvPr>
          <p:cNvSpPr/>
          <p:nvPr/>
        </p:nvSpPr>
        <p:spPr>
          <a:xfrm rot="15200055" flipV="1">
            <a:off x="3222034" y="1480885"/>
            <a:ext cx="548818" cy="2169264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8988"/>
            <a:endParaRPr lang="fr-CH" sz="982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B50C19B-C238-FA50-C21B-3A95DDECA8E8}"/>
              </a:ext>
            </a:extLst>
          </p:cNvPr>
          <p:cNvSpPr txBox="1"/>
          <p:nvPr/>
        </p:nvSpPr>
        <p:spPr>
          <a:xfrm>
            <a:off x="1832617" y="4290292"/>
            <a:ext cx="32020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8988"/>
            <a:r>
              <a:rPr lang="fr-CH" sz="1400" dirty="0">
                <a:solidFill>
                  <a:prstClr val="black"/>
                </a:solidFill>
              </a:rPr>
              <a:t>Rte de </a:t>
            </a:r>
            <a:r>
              <a:rPr lang="fr-CH" sz="1400" dirty="0" err="1">
                <a:solidFill>
                  <a:prstClr val="black"/>
                </a:solidFill>
              </a:rPr>
              <a:t>Choulex</a:t>
            </a:r>
            <a:r>
              <a:rPr lang="fr-CH" sz="1400" dirty="0">
                <a:solidFill>
                  <a:prstClr val="black"/>
                </a:solidFill>
              </a:rPr>
              <a:t> 108</a:t>
            </a:r>
          </a:p>
          <a:p>
            <a:pPr algn="ctr" defTabSz="498988"/>
            <a:r>
              <a:rPr lang="fr-CH" sz="1400" dirty="0">
                <a:solidFill>
                  <a:prstClr val="black"/>
                </a:solidFill>
              </a:rPr>
              <a:t>DP communal</a:t>
            </a:r>
            <a:br>
              <a:rPr lang="fr-CH" sz="1400" dirty="0">
                <a:solidFill>
                  <a:prstClr val="black"/>
                </a:solidFill>
              </a:rPr>
            </a:br>
            <a:r>
              <a:rPr lang="fr-CH" sz="1400" dirty="0">
                <a:solidFill>
                  <a:prstClr val="black"/>
                </a:solidFill>
              </a:rPr>
              <a:t>parcelle 2825</a:t>
            </a:r>
          </a:p>
          <a:p>
            <a:pPr algn="ctr" defTabSz="498988"/>
            <a:endParaRPr lang="fr-CH" sz="1400" dirty="0">
              <a:solidFill>
                <a:prstClr val="black"/>
              </a:solidFill>
            </a:endParaRPr>
          </a:p>
          <a:p>
            <a:pPr algn="ctr" defTabSz="498988"/>
            <a:r>
              <a:rPr lang="fr-CH" sz="1400" dirty="0">
                <a:solidFill>
                  <a:prstClr val="black"/>
                </a:solidFill>
              </a:rPr>
              <a:t>3x bornes doubles AC22kW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B810E2A-16A4-3527-BFDF-634879F8D1CF}"/>
              </a:ext>
            </a:extLst>
          </p:cNvPr>
          <p:cNvSpPr txBox="1"/>
          <p:nvPr/>
        </p:nvSpPr>
        <p:spPr>
          <a:xfrm>
            <a:off x="6477927" y="4290292"/>
            <a:ext cx="32020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8988"/>
            <a:r>
              <a:rPr lang="fr-CH" sz="1400" dirty="0">
                <a:solidFill>
                  <a:prstClr val="black"/>
                </a:solidFill>
              </a:rPr>
              <a:t>Rte de </a:t>
            </a:r>
            <a:r>
              <a:rPr lang="fr-CH" sz="1400" dirty="0" err="1">
                <a:solidFill>
                  <a:prstClr val="black"/>
                </a:solidFill>
              </a:rPr>
              <a:t>Choulex</a:t>
            </a:r>
            <a:r>
              <a:rPr lang="fr-CH" sz="1400" dirty="0">
                <a:solidFill>
                  <a:prstClr val="black"/>
                </a:solidFill>
              </a:rPr>
              <a:t> 112</a:t>
            </a:r>
          </a:p>
          <a:p>
            <a:pPr algn="ctr" defTabSz="498988"/>
            <a:r>
              <a:rPr lang="fr-CH" sz="1400" dirty="0">
                <a:solidFill>
                  <a:prstClr val="black"/>
                </a:solidFill>
              </a:rPr>
              <a:t>DP communal</a:t>
            </a:r>
          </a:p>
          <a:p>
            <a:pPr algn="ctr" defTabSz="498988"/>
            <a:r>
              <a:rPr lang="fr-CH" sz="1400" dirty="0">
                <a:solidFill>
                  <a:prstClr val="black"/>
                </a:solidFill>
              </a:rPr>
              <a:t>Parcelle 12416</a:t>
            </a:r>
          </a:p>
          <a:p>
            <a:pPr algn="ctr" defTabSz="498988"/>
            <a:endParaRPr lang="fr-CH" sz="1400" dirty="0">
              <a:solidFill>
                <a:prstClr val="black"/>
              </a:solidFill>
            </a:endParaRPr>
          </a:p>
          <a:p>
            <a:pPr algn="ctr" defTabSz="498988"/>
            <a:r>
              <a:rPr lang="fr-CH" sz="1400" dirty="0">
                <a:solidFill>
                  <a:prstClr val="black"/>
                </a:solidFill>
              </a:rPr>
              <a:t>3x bornes doubles AC22kW</a:t>
            </a:r>
          </a:p>
        </p:txBody>
      </p:sp>
    </p:spTree>
    <p:extLst>
      <p:ext uri="{BB962C8B-B14F-4D97-AF65-F5344CB8AC3E}">
        <p14:creationId xmlns:p14="http://schemas.microsoft.com/office/powerpoint/2010/main" val="49178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2">
            <a:extLst>
              <a:ext uri="{FF2B5EF4-FFF2-40B4-BE49-F238E27FC236}">
                <a16:creationId xmlns:a16="http://schemas.microsoft.com/office/drawing/2014/main" id="{464622E6-8059-1D91-A0C6-A3C7AF192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>
                <a:solidFill>
                  <a:srgbClr val="93117E"/>
                </a:solidFill>
                <a:sym typeface="Helvetica"/>
              </a:rPr>
              <a:t>Vue d’ensemble Eclairage public</a:t>
            </a:r>
            <a:endParaRPr lang="fr-CH" dirty="0">
              <a:solidFill>
                <a:srgbClr val="93117E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DA411C-4598-438E-2316-4B36F3417E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Analyse globale du parc de vos bâtiments.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D726151-84E3-9983-BFB0-BB7871AC6E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" t="2843" r="1262" b="695"/>
          <a:stretch/>
        </p:blipFill>
        <p:spPr>
          <a:xfrm>
            <a:off x="2857499" y="978270"/>
            <a:ext cx="7830165" cy="5122275"/>
          </a:xfrm>
          <a:prstGeom prst="rect">
            <a:avLst/>
          </a:prstGeom>
        </p:spPr>
      </p:pic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C63CBCE5-D0D5-9A62-A220-1728A56FAE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0880" y="1061347"/>
            <a:ext cx="2632076" cy="601198"/>
          </a:xfrm>
        </p:spPr>
        <p:txBody>
          <a:bodyPr>
            <a:normAutofit/>
          </a:bodyPr>
          <a:lstStyle/>
          <a:p>
            <a:pPr marL="269875" marR="0" lvl="1" indent="-269875" fontAlgn="auto">
              <a:lnSpc>
                <a:spcPct val="100000"/>
              </a:lnSpc>
              <a:spcAft>
                <a:spcPts val="0"/>
              </a:spcAft>
              <a:buFont typeface="Signature" pitchFamily="50" charset="0"/>
              <a:buChar char=""/>
              <a:tabLst/>
              <a:defRPr/>
            </a:pPr>
            <a:r>
              <a:rPr lang="fr-CH" sz="1400" dirty="0"/>
              <a:t>92 points lumineux</a:t>
            </a:r>
          </a:p>
          <a:p>
            <a:pPr marL="269875" marR="0" lvl="1" indent="-269875" fontAlgn="auto">
              <a:lnSpc>
                <a:spcPct val="100000"/>
              </a:lnSpc>
              <a:spcAft>
                <a:spcPts val="0"/>
              </a:spcAft>
              <a:buFont typeface="Signature" pitchFamily="50" charset="0"/>
              <a:buChar char=""/>
              <a:tabLst/>
              <a:defRPr/>
            </a:pPr>
            <a:r>
              <a:rPr lang="fr-CH" sz="1400" dirty="0"/>
              <a:t>Dernier plan Optima: 2015</a:t>
            </a:r>
          </a:p>
          <a:p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4064100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57B5E59D-EE72-0A8F-D39F-2F552C754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26" y="348370"/>
            <a:ext cx="11588522" cy="275514"/>
          </a:xfrm>
        </p:spPr>
        <p:txBody>
          <a:bodyPr>
            <a:normAutofit fontScale="90000"/>
          </a:bodyPr>
          <a:lstStyle/>
          <a:p>
            <a:r>
              <a:rPr lang="fr-CH"/>
              <a:t>Services et contrats</a:t>
            </a:r>
            <a:endParaRPr lang="fr-CH">
              <a:solidFill>
                <a:srgbClr val="93117E"/>
              </a:solidFill>
            </a:endParaRP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8A4E5490-DD04-CDD9-C909-05951E9C4D25}"/>
              </a:ext>
            </a:extLst>
          </p:cNvPr>
          <p:cNvSpPr txBox="1">
            <a:spLocks/>
          </p:cNvSpPr>
          <p:nvPr/>
        </p:nvSpPr>
        <p:spPr>
          <a:xfrm>
            <a:off x="339724" y="704503"/>
            <a:ext cx="11588521" cy="2762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None/>
              <a:defRPr sz="16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271463" indent="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None/>
              <a:defRPr sz="14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541338" indent="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None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806450" indent="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None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077912" indent="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None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3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6D424"/>
              </a:buClr>
              <a:buSzPct val="100000"/>
              <a:buFont typeface="Signature" pitchFamily="50" charset="0"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 pitchFamily="50" charset="0"/>
                <a:ea typeface="Signature" pitchFamily="50" charset="0"/>
                <a:cs typeface="Arial" pitchFamily="34" charset="0"/>
                <a:sym typeface="Helvetica"/>
              </a:rPr>
              <a:t>Vue d’ensemble</a:t>
            </a:r>
          </a:p>
        </p:txBody>
      </p:sp>
      <p:sp>
        <p:nvSpPr>
          <p:cNvPr id="3" name="Espace réservé du contenu 1">
            <a:extLst>
              <a:ext uri="{FF2B5EF4-FFF2-40B4-BE49-F238E27FC236}">
                <a16:creationId xmlns:a16="http://schemas.microsoft.com/office/drawing/2014/main" id="{C32E2514-5625-5AC5-72E6-3202458D440A}"/>
              </a:ext>
            </a:extLst>
          </p:cNvPr>
          <p:cNvSpPr txBox="1">
            <a:spLocks/>
          </p:cNvSpPr>
          <p:nvPr/>
        </p:nvSpPr>
        <p:spPr>
          <a:xfrm>
            <a:off x="340125" y="1257299"/>
            <a:ext cx="7340051" cy="4475957"/>
          </a:xfrm>
          <a:prstGeom prst="rect">
            <a:avLst/>
          </a:prstGeom>
        </p:spPr>
        <p:txBody>
          <a:bodyPr>
            <a:normAutofit/>
          </a:bodyPr>
          <a:lstStyle>
            <a:lvl1pPr marL="269875" indent="-269875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"/>
              <a:defRPr sz="18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44958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117E"/>
              </a:buClr>
              <a:buSzPct val="100000"/>
              <a:buFont typeface="Signature" pitchFamily="50" charset="0"/>
              <a:buChar char=""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Signature" pitchFamily="2" charset="77"/>
              <a:ea typeface="Signature" pitchFamily="2" charset="77"/>
              <a:cs typeface="Helvetica"/>
              <a:sym typeface="Helvetica"/>
            </a:endParaRPr>
          </a:p>
          <a:p>
            <a:pPr marL="827088" marR="0" lvl="2" indent="-285750" algn="l" defTabSz="44958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117E"/>
              </a:buClr>
              <a:buSzPct val="100000"/>
              <a:buFont typeface="Signature" pitchFamily="50" charset="0"/>
              <a:buChar char=""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Signature" pitchFamily="2" charset="77"/>
              <a:ea typeface="Signature" pitchFamily="2" charset="77"/>
              <a:cs typeface="Helvetica"/>
              <a:sym typeface="Helvetica"/>
            </a:endParaRPr>
          </a:p>
          <a:p>
            <a:pPr marL="269875" marR="0" lvl="0" indent="-269875" algn="l" defTabSz="44958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117E"/>
              </a:buClr>
              <a:buSzPct val="100000"/>
              <a:buFont typeface="Signature" pitchFamily="50" charset="0"/>
              <a:buChar char=""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Signature" pitchFamily="2" charset="77"/>
              <a:ea typeface="Signature" pitchFamily="2" charset="77"/>
              <a:cs typeface="Helvetica"/>
              <a:sym typeface="Helvetica"/>
            </a:endParaRPr>
          </a:p>
          <a:p>
            <a:pPr marL="541338" marR="0" lvl="2" indent="0" algn="l" defTabSz="44958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117E"/>
              </a:buClr>
              <a:buSzPct val="100000"/>
              <a:buFont typeface="Signature" pitchFamily="50" charset="0"/>
              <a:buNone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sz="1200" b="1" i="0" u="none" strike="noStrike" kern="1200" cap="none" spc="0" normalizeH="0" baseline="0" noProof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Signature"/>
              <a:cs typeface="Helvetica"/>
              <a:sym typeface="Helvetica"/>
            </a:endParaRPr>
          </a:p>
          <a:p>
            <a:pPr marL="827088" marR="0" lvl="2" indent="-285750" algn="l" defTabSz="44958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117E"/>
              </a:buClr>
              <a:buSzPct val="100000"/>
              <a:buFont typeface="Signature" pitchFamily="50" charset="0"/>
              <a:buChar char=""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Signature" pitchFamily="2" charset="77"/>
              <a:ea typeface="Signature" pitchFamily="2" charset="77"/>
              <a:cs typeface="Helvetica"/>
              <a:sym typeface="Helvetica"/>
            </a:endParaRPr>
          </a:p>
        </p:txBody>
      </p:sp>
      <p:graphicFrame>
        <p:nvGraphicFramePr>
          <p:cNvPr id="5" name="Tableau 14">
            <a:extLst>
              <a:ext uri="{FF2B5EF4-FFF2-40B4-BE49-F238E27FC236}">
                <a16:creationId xmlns:a16="http://schemas.microsoft.com/office/drawing/2014/main" id="{B119476F-3D8D-6C96-BB43-4C7A3C80E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544444"/>
              </p:ext>
            </p:extLst>
          </p:nvPr>
        </p:nvGraphicFramePr>
        <p:xfrm>
          <a:off x="303863" y="1429576"/>
          <a:ext cx="3419366" cy="391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0947">
                  <a:extLst>
                    <a:ext uri="{9D8B030D-6E8A-4147-A177-3AD203B41FA5}">
                      <a16:colId xmlns:a16="http://schemas.microsoft.com/office/drawing/2014/main" val="3303109914"/>
                    </a:ext>
                  </a:extLst>
                </a:gridCol>
                <a:gridCol w="1728419">
                  <a:extLst>
                    <a:ext uri="{9D8B030D-6E8A-4147-A177-3AD203B41FA5}">
                      <a16:colId xmlns:a16="http://schemas.microsoft.com/office/drawing/2014/main" val="3550332423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r>
                        <a:rPr lang="fr-CH" sz="1100" b="1">
                          <a:solidFill>
                            <a:schemeClr val="bg2"/>
                          </a:solidFill>
                        </a:rPr>
                        <a:t>Espace Client</a:t>
                      </a:r>
                    </a:p>
                  </a:txBody>
                  <a:tcPr anchor="ctr">
                    <a:solidFill>
                      <a:srgbClr val="9311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100" b="0" dirty="0">
                          <a:solidFill>
                            <a:schemeClr val="tx1"/>
                          </a:solidFill>
                        </a:rPr>
                        <a:t>Inactif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747678"/>
                  </a:ext>
                </a:extLst>
              </a:tr>
            </a:tbl>
          </a:graphicData>
        </a:graphic>
      </p:graphicFrame>
      <p:graphicFrame>
        <p:nvGraphicFramePr>
          <p:cNvPr id="6" name="Tableau 14">
            <a:extLst>
              <a:ext uri="{FF2B5EF4-FFF2-40B4-BE49-F238E27FC236}">
                <a16:creationId xmlns:a16="http://schemas.microsoft.com/office/drawing/2014/main" id="{E5255CA2-603A-D16D-1078-15BF4C5CD4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263752"/>
              </p:ext>
            </p:extLst>
          </p:nvPr>
        </p:nvGraphicFramePr>
        <p:xfrm>
          <a:off x="303863" y="1929964"/>
          <a:ext cx="3419366" cy="391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0947">
                  <a:extLst>
                    <a:ext uri="{9D8B030D-6E8A-4147-A177-3AD203B41FA5}">
                      <a16:colId xmlns:a16="http://schemas.microsoft.com/office/drawing/2014/main" val="3303109914"/>
                    </a:ext>
                  </a:extLst>
                </a:gridCol>
                <a:gridCol w="1728419">
                  <a:extLst>
                    <a:ext uri="{9D8B030D-6E8A-4147-A177-3AD203B41FA5}">
                      <a16:colId xmlns:a16="http://schemas.microsoft.com/office/drawing/2014/main" val="3550332423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r>
                        <a:rPr lang="fr-CH" sz="1100" b="1">
                          <a:solidFill>
                            <a:schemeClr val="bg2"/>
                          </a:solidFill>
                        </a:rPr>
                        <a:t>Smart Visio</a:t>
                      </a:r>
                    </a:p>
                  </a:txBody>
                  <a:tcPr anchor="ctr">
                    <a:solidFill>
                      <a:srgbClr val="9311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100" b="0" dirty="0">
                          <a:solidFill>
                            <a:schemeClr val="tx1"/>
                          </a:solidFill>
                        </a:rPr>
                        <a:t>Non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747678"/>
                  </a:ext>
                </a:extLst>
              </a:tr>
            </a:tbl>
          </a:graphicData>
        </a:graphic>
      </p:graphicFrame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00409186-863D-8546-3653-71AE3C0BFC4F}"/>
              </a:ext>
            </a:extLst>
          </p:cNvPr>
          <p:cNvSpPr txBox="1">
            <a:spLocks/>
          </p:cNvSpPr>
          <p:nvPr/>
        </p:nvSpPr>
        <p:spPr>
          <a:xfrm>
            <a:off x="261919" y="2450898"/>
            <a:ext cx="7340051" cy="275514"/>
          </a:xfrm>
          <a:prstGeom prst="rect">
            <a:avLst/>
          </a:prstGeom>
        </p:spPr>
        <p:txBody>
          <a:bodyPr>
            <a:normAutofit/>
          </a:bodyPr>
          <a:lstStyle>
            <a:lvl1pPr marL="269875" indent="-269875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"/>
              <a:defRPr sz="18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44958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117E"/>
              </a:buClr>
              <a:buSzPct val="100000"/>
              <a:buFont typeface="Signature" pitchFamily="50" charset="0"/>
              <a:buChar char=""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lang="fr-CH" sz="1200" b="1" i="0" u="none" strike="noStrike" kern="1200" cap="none" spc="0" normalizeH="0" baseline="0" noProof="0" dirty="0">
                <a:ln>
                  <a:noFill/>
                </a:ln>
                <a:solidFill>
                  <a:srgbClr val="2B2925"/>
                </a:solidFill>
                <a:effectLst/>
                <a:uLnTx/>
                <a:uFillTx/>
                <a:latin typeface="Signature" pitchFamily="2" charset="77"/>
                <a:ea typeface="Signature" pitchFamily="2" charset="77"/>
                <a:cs typeface="Helvetica"/>
                <a:sym typeface="Helvetica"/>
              </a:rPr>
              <a:t>Autres prestations</a:t>
            </a:r>
          </a:p>
          <a:p>
            <a:pPr marL="541338" marR="0" lvl="2" indent="0" algn="l" defTabSz="4495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117E"/>
              </a:buClr>
              <a:buSzPct val="100000"/>
              <a:buFont typeface="Signature" pitchFamily="50" charset="0"/>
              <a:buNone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sz="1200" b="1" i="0" u="none" strike="noStrike" kern="1200" cap="none" spc="0" normalizeH="0" baseline="0" noProof="0" dirty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Signature"/>
              <a:cs typeface="Helvetica"/>
              <a:sym typeface="Helvetica"/>
            </a:endParaRPr>
          </a:p>
          <a:p>
            <a:pPr marL="827088" marR="0" lvl="2" indent="-285750" algn="l" defTabSz="4495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117E"/>
              </a:buClr>
              <a:buSzPct val="100000"/>
              <a:buFont typeface="Signature" pitchFamily="50" charset="0"/>
              <a:buChar char=""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Signature" pitchFamily="2" charset="77"/>
              <a:ea typeface="Signature" pitchFamily="2" charset="77"/>
              <a:cs typeface="Helvetica"/>
              <a:sym typeface="Helvetica"/>
            </a:endParaRPr>
          </a:p>
        </p:txBody>
      </p:sp>
      <p:graphicFrame>
        <p:nvGraphicFramePr>
          <p:cNvPr id="2" name="Espace réservé du contenu 6">
            <a:extLst>
              <a:ext uri="{FF2B5EF4-FFF2-40B4-BE49-F238E27FC236}">
                <a16:creationId xmlns:a16="http://schemas.microsoft.com/office/drawing/2014/main" id="{448FFE62-81AB-7395-1F34-6EB650BCE4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2992176"/>
              </p:ext>
            </p:extLst>
          </p:nvPr>
        </p:nvGraphicFramePr>
        <p:xfrm>
          <a:off x="339724" y="2711457"/>
          <a:ext cx="6027204" cy="13986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80351">
                  <a:extLst>
                    <a:ext uri="{9D8B030D-6E8A-4147-A177-3AD203B41FA5}">
                      <a16:colId xmlns:a16="http://schemas.microsoft.com/office/drawing/2014/main" val="1542586681"/>
                    </a:ext>
                  </a:extLst>
                </a:gridCol>
                <a:gridCol w="1233251">
                  <a:extLst>
                    <a:ext uri="{9D8B030D-6E8A-4147-A177-3AD203B41FA5}">
                      <a16:colId xmlns:a16="http://schemas.microsoft.com/office/drawing/2014/main" val="4149228477"/>
                    </a:ext>
                  </a:extLst>
                </a:gridCol>
                <a:gridCol w="1506801">
                  <a:extLst>
                    <a:ext uri="{9D8B030D-6E8A-4147-A177-3AD203B41FA5}">
                      <a16:colId xmlns:a16="http://schemas.microsoft.com/office/drawing/2014/main" val="4228101979"/>
                    </a:ext>
                  </a:extLst>
                </a:gridCol>
                <a:gridCol w="1506801">
                  <a:extLst>
                    <a:ext uri="{9D8B030D-6E8A-4147-A177-3AD203B41FA5}">
                      <a16:colId xmlns:a16="http://schemas.microsoft.com/office/drawing/2014/main" val="1121021577"/>
                    </a:ext>
                  </a:extLst>
                </a:gridCol>
              </a:tblGrid>
              <a:tr h="313494"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Contrat</a:t>
                      </a:r>
                    </a:p>
                  </a:txBody>
                  <a:tcPr anchor="ctr">
                    <a:solidFill>
                      <a:srgbClr val="9311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H" sz="1050" b="1" u="none" strike="noStrike" kern="1200">
                        <a:solidFill>
                          <a:schemeClr val="bg2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311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>
                          <a:solidFill>
                            <a:schemeClr val="bg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Date de début</a:t>
                      </a:r>
                    </a:p>
                  </a:txBody>
                  <a:tcPr anchor="ctr">
                    <a:solidFill>
                      <a:srgbClr val="9311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u="none" strike="noStrike" kern="1200">
                          <a:solidFill>
                            <a:schemeClr val="bg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Date de fin</a:t>
                      </a:r>
                    </a:p>
                  </a:txBody>
                  <a:tcPr anchor="ctr">
                    <a:solidFill>
                      <a:srgbClr val="9311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549607"/>
                  </a:ext>
                </a:extLst>
              </a:tr>
              <a:tr h="361722"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Groupes de secours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Aucun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6861266"/>
                  </a:ext>
                </a:extLst>
              </a:tr>
              <a:tr h="361722"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Relève à la carte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Aucun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0192202"/>
                  </a:ext>
                </a:extLst>
              </a:tr>
              <a:tr h="361722"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Contrat fibre optique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Aucun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509393"/>
                  </a:ext>
                </a:extLst>
              </a:tr>
            </a:tbl>
          </a:graphicData>
        </a:graphic>
      </p:graphicFrame>
      <p:sp>
        <p:nvSpPr>
          <p:cNvPr id="14" name="Espace réservé du contenu 1">
            <a:extLst>
              <a:ext uri="{FF2B5EF4-FFF2-40B4-BE49-F238E27FC236}">
                <a16:creationId xmlns:a16="http://schemas.microsoft.com/office/drawing/2014/main" id="{D6CB68BF-9DA1-22B1-7D58-0F4317F55086}"/>
              </a:ext>
            </a:extLst>
          </p:cNvPr>
          <p:cNvSpPr txBox="1">
            <a:spLocks/>
          </p:cNvSpPr>
          <p:nvPr/>
        </p:nvSpPr>
        <p:spPr>
          <a:xfrm>
            <a:off x="223549" y="1072583"/>
            <a:ext cx="7340051" cy="275514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"/>
              <a:defRPr sz="18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44958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117E"/>
              </a:buClr>
              <a:buSzPct val="100000"/>
              <a:buFont typeface="Signature" pitchFamily="50" charset="0"/>
              <a:buChar char=""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srgbClr val="2B2925"/>
                </a:solidFill>
                <a:effectLst/>
                <a:uLnTx/>
                <a:uFillTx/>
                <a:latin typeface="Signature" pitchFamily="2" charset="77"/>
                <a:ea typeface="Signature" pitchFamily="2" charset="77"/>
                <a:cs typeface="Helvetica"/>
                <a:sym typeface="Helvetica"/>
              </a:rPr>
              <a:t>Suivi des consommations</a:t>
            </a:r>
            <a:endParaRPr kumimoji="0" lang="fr-CH" sz="1400" b="1" i="0" u="none" strike="noStrike" kern="1200" cap="none" spc="0" normalizeH="0" baseline="0" noProof="0" dirty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Signature"/>
              <a:cs typeface="Helvetica"/>
              <a:sym typeface="Helvetica"/>
            </a:endParaRPr>
          </a:p>
          <a:p>
            <a:pPr marL="827088" marR="0" lvl="2" indent="-285750" algn="l" defTabSz="4495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117E"/>
              </a:buClr>
              <a:buSzPct val="100000"/>
              <a:buFont typeface="Signature" pitchFamily="50" charset="0"/>
              <a:buChar char=""/>
              <a:tabLst/>
              <a:defRPr>
                <a:solidFill>
                  <a:srgbClr val="2B29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fr-CH" b="0" i="0" u="none" strike="noStrike" kern="1200" cap="none" spc="0" normalizeH="0" baseline="0" noProof="0" dirty="0">
              <a:ln>
                <a:noFill/>
              </a:ln>
              <a:solidFill>
                <a:srgbClr val="2B2925"/>
              </a:solidFill>
              <a:effectLst/>
              <a:uLnTx/>
              <a:uFillTx/>
              <a:latin typeface="Signature" pitchFamily="2" charset="77"/>
              <a:ea typeface="Signature" pitchFamily="2" charset="77"/>
              <a:cs typeface="Helvetica"/>
              <a:sym typeface="Helvetica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E06A6D6-CBCE-F794-BF85-AFA8ED8CD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1"/>
          <a:stretch/>
        </p:blipFill>
        <p:spPr>
          <a:xfrm>
            <a:off x="7213510" y="1426455"/>
            <a:ext cx="4251512" cy="4256673"/>
          </a:xfrm>
          <a:prstGeom prst="ellipse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F16EA80-5572-CC77-1266-13CB65C8AB2C}"/>
              </a:ext>
            </a:extLst>
          </p:cNvPr>
          <p:cNvSpPr/>
          <p:nvPr/>
        </p:nvSpPr>
        <p:spPr>
          <a:xfrm>
            <a:off x="163390" y="4357360"/>
            <a:ext cx="5890186" cy="2005935"/>
          </a:xfrm>
          <a:prstGeom prst="roundRect">
            <a:avLst/>
          </a:prstGeom>
          <a:solidFill>
            <a:srgbClr val="B244A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B1D20F2-95C5-56AB-79A5-F2CAEA89B358}"/>
              </a:ext>
            </a:extLst>
          </p:cNvPr>
          <p:cNvSpPr txBox="1"/>
          <p:nvPr/>
        </p:nvSpPr>
        <p:spPr>
          <a:xfrm>
            <a:off x="417373" y="4357361"/>
            <a:ext cx="5636203" cy="2142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90000"/>
              <a:buFont typeface="Signature" pitchFamily="50" charset="0"/>
              <a:buNone/>
              <a:tabLst/>
              <a:defRPr/>
            </a:pPr>
            <a:r>
              <a:rPr kumimoji="0" lang="fr-CH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/>
                <a:ea typeface="Signature" pitchFamily="50" charset="0"/>
                <a:cs typeface="Helvetica" panose="020B0604020202020204" pitchFamily="34" charset="0"/>
              </a:rPr>
              <a:t>PERSPECTIVES</a:t>
            </a:r>
          </a:p>
          <a:p>
            <a:pPr marL="0" marR="0" lvl="0" indent="0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90000"/>
              <a:buFont typeface="Signature" pitchFamily="50" charset="0"/>
              <a:buNone/>
              <a:tabLst/>
              <a:defRPr/>
            </a:pPr>
            <a:endParaRPr lang="fr-CH" sz="1200" dirty="0"/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r>
              <a:rPr lang="fr-CH" sz="1100" dirty="0"/>
              <a:t>Facilitez vos démarches</a:t>
            </a:r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endParaRPr lang="fr-CH" sz="1100" dirty="0"/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r>
              <a:rPr lang="fr-CH" sz="1100" dirty="0"/>
              <a:t>Utilisez des services efficaces et rapides</a:t>
            </a:r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endParaRPr lang="fr-CH" sz="1100" dirty="0"/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r>
              <a:rPr lang="fr-CH" sz="1100" dirty="0"/>
              <a:t>Services accessibles en ligne</a:t>
            </a:r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endParaRPr lang="fr-CH" sz="1100" dirty="0"/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r>
              <a:rPr lang="fr-CH" sz="1100" dirty="0"/>
              <a:t>Garantissez le bon fonctionnement de vos installations et des meilleurs conseils</a:t>
            </a:r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endParaRPr lang="fr-CH" sz="1200" dirty="0"/>
          </a:p>
        </p:txBody>
      </p:sp>
    </p:spTree>
    <p:extLst>
      <p:ext uri="{BB962C8B-B14F-4D97-AF65-F5344CB8AC3E}">
        <p14:creationId xmlns:p14="http://schemas.microsoft.com/office/powerpoint/2010/main" val="715981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850975B-C273-E33C-2BC5-12DECB897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Développement urbain sur le territoire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C784D71-7009-0759-D81B-3F9A03DF43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Focus sur le secteur «Entrée ouest de </a:t>
            </a:r>
            <a:r>
              <a:rPr lang="fr-CH" dirty="0" err="1"/>
              <a:t>Choulex</a:t>
            </a:r>
            <a:r>
              <a:rPr lang="fr-CH" dirty="0"/>
              <a:t>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E960D4-5566-C034-5CE3-45D954A35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028" y="1061347"/>
            <a:ext cx="4479926" cy="519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07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850975B-C273-E33C-2BC5-12DECB897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Développement urbain sur le territoire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C784D71-7009-0759-D81B-3F9A03DF43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Focus sur le secteur «Entrée ouest de </a:t>
            </a:r>
            <a:r>
              <a:rPr lang="fr-CH" dirty="0" err="1"/>
              <a:t>Choulex</a:t>
            </a:r>
            <a:r>
              <a:rPr lang="fr-CH" dirty="0"/>
              <a:t>»</a:t>
            </a:r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D6DFA59D-74E8-2142-7F17-4B91EB406582}"/>
              </a:ext>
            </a:extLst>
          </p:cNvPr>
          <p:cNvSpPr txBox="1">
            <a:spLocks/>
          </p:cNvSpPr>
          <p:nvPr/>
        </p:nvSpPr>
        <p:spPr>
          <a:xfrm>
            <a:off x="-1" y="1226534"/>
            <a:ext cx="11668991" cy="1929620"/>
          </a:xfrm>
          <a:prstGeom prst="rect">
            <a:avLst/>
          </a:prstGeom>
        </p:spPr>
        <p:txBody>
          <a:bodyPr/>
          <a:lstStyle>
            <a:lvl1pPr marL="269875" indent="-269875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"/>
              <a:defRPr sz="18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lvl="1" indent="-269875">
              <a:buFont typeface="Signature" pitchFamily="50" charset="0"/>
              <a:buChar char=""/>
              <a:defRPr/>
            </a:pPr>
            <a:r>
              <a:rPr lang="fr-CH" sz="1400" dirty="0">
                <a:latin typeface="+mn-lt"/>
              </a:rPr>
              <a:t>PROJETS EN COURS</a:t>
            </a:r>
          </a:p>
          <a:p>
            <a:pPr marL="555625" lvl="2">
              <a:buFont typeface="Courier New" panose="02070309020205020404" pitchFamily="49" charset="0"/>
              <a:buChar char="o"/>
              <a:defRPr/>
            </a:pPr>
            <a:r>
              <a:rPr lang="fr-CH" dirty="0">
                <a:latin typeface="+mn-lt"/>
              </a:rPr>
              <a:t>Modification de zone n°30057 adoptée en janvier 2022 par le conseil d’état</a:t>
            </a:r>
          </a:p>
          <a:p>
            <a:pPr marL="555625" lvl="2">
              <a:buFont typeface="Courier New" panose="02070309020205020404" pitchFamily="49" charset="0"/>
              <a:buChar char="o"/>
              <a:defRPr/>
            </a:pPr>
            <a:r>
              <a:rPr kumimoji="0" lang="fr-CH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Comprend environ 11’000m</a:t>
            </a:r>
            <a:r>
              <a:rPr kumimoji="0" lang="fr-CH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fr-CH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SBP de logements et l’objectif de créer un centre intergénérationnel en remplacement des «Jardins de </a:t>
            </a:r>
            <a:r>
              <a:rPr kumimoji="0" lang="fr-CH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Choulex</a:t>
            </a:r>
            <a:r>
              <a:rPr kumimoji="0" lang="fr-CH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</a:p>
          <a:p>
            <a:pPr marL="555625" lvl="2">
              <a:buFont typeface="Courier New" panose="02070309020205020404" pitchFamily="49" charset="0"/>
              <a:buChar char="o"/>
              <a:defRPr/>
            </a:pPr>
            <a:endParaRPr lang="fr-CH" i="1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marL="555625" lvl="2">
              <a:buFont typeface="Courier New" panose="02070309020205020404" pitchFamily="49" charset="0"/>
              <a:buChar char="o"/>
              <a:defRPr/>
            </a:pPr>
            <a:r>
              <a:rPr kumimoji="0" lang="fr-CH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 a-t-il des avancées sur le projet?</a:t>
            </a:r>
          </a:p>
          <a:p>
            <a:pPr marL="269875" lvl="2" indent="0">
              <a:buNone/>
              <a:defRPr/>
            </a:pPr>
            <a:endParaRPr kumimoji="0" lang="fr-CH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55625" lvl="2">
              <a:buFont typeface="Courier New" panose="02070309020205020404" pitchFamily="49" charset="0"/>
              <a:buChar char="o"/>
              <a:defRPr/>
            </a:pPr>
            <a:endParaRPr kumimoji="0" lang="fr-CH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55625" lvl="2">
              <a:buFont typeface="Courier New" panose="02070309020205020404" pitchFamily="49" charset="0"/>
              <a:buChar char="o"/>
              <a:defRPr/>
            </a:pPr>
            <a:endParaRPr lang="fr-CH" dirty="0">
              <a:latin typeface="+mn-lt"/>
            </a:endParaRPr>
          </a:p>
          <a:p>
            <a:endParaRPr lang="fr-CH" sz="1400" b="0" dirty="0">
              <a:latin typeface="+mn-lt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58661DB-AC81-AB75-B12E-A84A1B5F2539}"/>
              </a:ext>
            </a:extLst>
          </p:cNvPr>
          <p:cNvSpPr/>
          <p:nvPr/>
        </p:nvSpPr>
        <p:spPr>
          <a:xfrm>
            <a:off x="339724" y="4035328"/>
            <a:ext cx="5854716" cy="197592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ature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3B697D-9C75-E3B7-B2B7-10D87FBE6B2A}"/>
              </a:ext>
            </a:extLst>
          </p:cNvPr>
          <p:cNvSpPr txBox="1"/>
          <p:nvPr/>
        </p:nvSpPr>
        <p:spPr>
          <a:xfrm>
            <a:off x="539729" y="4224539"/>
            <a:ext cx="5805429" cy="2289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90000"/>
              <a:buFont typeface="Signature" pitchFamily="50" charset="0"/>
              <a:buNone/>
              <a:tabLst/>
              <a:defRPr/>
            </a:pPr>
            <a:r>
              <a: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ature"/>
                <a:ea typeface="Signature" pitchFamily="50" charset="0"/>
                <a:cs typeface="Helvetica" panose="020B0604020202020204" pitchFamily="34" charset="0"/>
              </a:rPr>
              <a:t>PERSPECTIVES</a:t>
            </a:r>
            <a:endParaRPr lang="fr-CH" sz="1400" b="1" dirty="0">
              <a:solidFill>
                <a:srgbClr val="000000"/>
              </a:solidFill>
              <a:latin typeface="Signature"/>
              <a:ea typeface="Signature" pitchFamily="50" charset="0"/>
              <a:cs typeface="Helvetica" panose="020B0604020202020204" pitchFamily="34" charset="0"/>
            </a:endParaRPr>
          </a:p>
          <a:p>
            <a:pPr marL="0" marR="0" lvl="0" indent="0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6D424"/>
              </a:buClr>
              <a:buSzPct val="190000"/>
              <a:buFont typeface="Signature" pitchFamily="50" charset="0"/>
              <a:buNone/>
              <a:tabLst/>
              <a:defRPr/>
            </a:pPr>
            <a:endParaRPr lang="fr-CH" sz="1400" dirty="0"/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r>
              <a:rPr lang="fr-CH" sz="1400" dirty="0"/>
              <a:t>Encouragez l’utilisation de matériaux bas carbone dans vos projets de construction</a:t>
            </a:r>
          </a:p>
          <a:p>
            <a:pPr defTabSz="914239">
              <a:spcBef>
                <a:spcPct val="20000"/>
              </a:spcBef>
              <a:buSzPct val="150000"/>
              <a:defRPr/>
            </a:pPr>
            <a:endParaRPr lang="fr-CH" sz="1400" dirty="0"/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r>
              <a:rPr lang="fr-CH" sz="1400" dirty="0"/>
              <a:t>Intégrez la réflexion sur les systèmes énergétiques des projets futurs assez en amont dans la planification urbaine du territoire </a:t>
            </a:r>
          </a:p>
          <a:p>
            <a:pPr defTabSz="914239">
              <a:spcBef>
                <a:spcPct val="20000"/>
              </a:spcBef>
              <a:buSzPct val="150000"/>
              <a:defRPr/>
            </a:pPr>
            <a:endParaRPr lang="fr-CH" sz="1400" dirty="0"/>
          </a:p>
          <a:p>
            <a:pPr marL="269875" indent="-269875" defTabSz="914239">
              <a:spcBef>
                <a:spcPct val="20000"/>
              </a:spcBef>
              <a:buSzPct val="150000"/>
              <a:buFont typeface="Signature" pitchFamily="50" charset="0"/>
              <a:buChar char=""/>
              <a:defRPr/>
            </a:pP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25013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E9562D8-AB93-63C7-F1FC-99BDE7E290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3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E941188-E86D-1ECC-6A0F-B0CBDF98C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Annexes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09C05709-F5BB-8442-1948-A08E93E428A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405DA6-14C9-F2DF-5078-F6D6E26FAF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EC01FFF-B769-7991-C6BE-A9D6D0B632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33905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A97BD6EF-7A77-E537-EB30-755AEC3F77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75363" y="1517166"/>
            <a:ext cx="4472403" cy="4549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dirty="0">
                <a:latin typeface="+mj-lt"/>
              </a:rPr>
              <a:t>Indice de dépense de chaleur (IDC)</a:t>
            </a:r>
            <a:endParaRPr lang="fr-CH" sz="1400" b="0" spc="10" dirty="0">
              <a:latin typeface="+mj-lt"/>
              <a:cs typeface="Helvetica" panose="020B0604020202020204" pitchFamily="34" charset="0"/>
            </a:endParaRPr>
          </a:p>
          <a:p>
            <a:r>
              <a:rPr lang="fr-CH" sz="1400" b="0" spc="10" dirty="0">
                <a:latin typeface="+mj-lt"/>
                <a:cs typeface="Helvetica" panose="020B0604020202020204" pitchFamily="34" charset="0"/>
              </a:rPr>
              <a:t>Obligation de calcul de l’IDC pour tous les bâtiments chauffés. </a:t>
            </a:r>
            <a:r>
              <a:rPr lang="fr-CH" sz="1400" b="0" spc="10" dirty="0">
                <a:solidFill>
                  <a:schemeClr val="bg1">
                    <a:lumMod val="65000"/>
                  </a:schemeClr>
                </a:solidFill>
                <a:latin typeface="+mj-lt"/>
                <a:cs typeface="Helvetica" panose="020B0604020202020204" pitchFamily="34" charset="0"/>
              </a:rPr>
              <a:t>L 2 30.01</a:t>
            </a:r>
          </a:p>
          <a:p>
            <a:r>
              <a:rPr lang="fr-CH" sz="1400" b="0" spc="10" dirty="0">
                <a:latin typeface="+mj-lt"/>
                <a:cs typeface="Helvetica" panose="020B0604020202020204" pitchFamily="34" charset="0"/>
              </a:rPr>
              <a:t>Abaissement du seuil IDC à </a:t>
            </a:r>
            <a:r>
              <a:rPr lang="fr-CH" sz="1400" spc="10" dirty="0">
                <a:latin typeface="+mj-lt"/>
                <a:cs typeface="Helvetica" panose="020B0604020202020204" pitchFamily="34" charset="0"/>
              </a:rPr>
              <a:t>450 MJ/m2.an </a:t>
            </a:r>
            <a:r>
              <a:rPr lang="fr-CH" sz="1400" b="0" spc="10" dirty="0">
                <a:latin typeface="+mj-lt"/>
                <a:cs typeface="Helvetica" panose="020B0604020202020204" pitchFamily="34" charset="0"/>
              </a:rPr>
              <a:t>et abaissement programmé sur 10 ans du seuil IDC significatif imposant une rénovation complète du bâtiment.</a:t>
            </a:r>
          </a:p>
          <a:p>
            <a:pPr lvl="1"/>
            <a:r>
              <a:rPr lang="fr-CH" sz="1200" b="0" spc="10" dirty="0">
                <a:latin typeface="+mj-lt"/>
                <a:cs typeface="Helvetica" panose="020B0604020202020204" pitchFamily="34" charset="0"/>
              </a:rPr>
              <a:t>2023: &gt; 800 MJ/m2.an  obligation de rénover </a:t>
            </a:r>
          </a:p>
          <a:p>
            <a:pPr marL="0" indent="-15875">
              <a:buNone/>
            </a:pPr>
            <a:endParaRPr lang="fr-CH" sz="500" b="0" spc="10" dirty="0">
              <a:solidFill>
                <a:schemeClr val="accent1"/>
              </a:solidFill>
              <a:latin typeface="+mj-lt"/>
              <a:cs typeface="Helvetica" panose="020B0604020202020204" pitchFamily="34" charset="0"/>
            </a:endParaRPr>
          </a:p>
          <a:p>
            <a:pPr marL="0" indent="-15875">
              <a:buNone/>
            </a:pPr>
            <a:r>
              <a:rPr lang="fr-CH" sz="1100" b="0" spc="10" dirty="0">
                <a:solidFill>
                  <a:schemeClr val="accent1"/>
                </a:solidFill>
                <a:latin typeface="+mj-lt"/>
                <a:cs typeface="Helvetica" panose="020B0604020202020204" pitchFamily="34" charset="0"/>
              </a:rPr>
              <a:t>        Point d’attention : décision du Grand Conseil du 28.09.2023</a:t>
            </a:r>
          </a:p>
          <a:p>
            <a:endParaRPr lang="fr-CH" sz="1400" dirty="0">
              <a:latin typeface="+mj-lt"/>
            </a:endParaRPr>
          </a:p>
          <a:p>
            <a:pPr marL="0" indent="0">
              <a:buNone/>
            </a:pPr>
            <a:endParaRPr lang="fr-CH" sz="2600" dirty="0">
              <a:latin typeface="+mj-lt"/>
            </a:endParaRPr>
          </a:p>
          <a:p>
            <a:pPr marL="0" indent="0">
              <a:buNone/>
            </a:pPr>
            <a:r>
              <a:rPr lang="fr-CH" dirty="0">
                <a:latin typeface="+mj-lt"/>
              </a:rPr>
              <a:t>Chaleur renouvelable</a:t>
            </a:r>
          </a:p>
          <a:p>
            <a:r>
              <a:rPr lang="fr-CH" sz="1400" b="0" spc="10" dirty="0">
                <a:latin typeface="+mj-lt"/>
                <a:cs typeface="Helvetica" panose="020B0604020202020204" pitchFamily="34" charset="0"/>
              </a:rPr>
              <a:t>Priorité aux énergies renouvelables lors d’un changement de chaudière. </a:t>
            </a:r>
            <a:r>
              <a:rPr lang="fr-CH" sz="1400" b="0" spc="10" dirty="0">
                <a:solidFill>
                  <a:schemeClr val="bg1">
                    <a:lumMod val="65000"/>
                  </a:schemeClr>
                </a:solidFill>
                <a:latin typeface="+mj-lt"/>
                <a:cs typeface="Helvetica" panose="020B0604020202020204" pitchFamily="34" charset="0"/>
              </a:rPr>
              <a:t>L 2 30.01</a:t>
            </a:r>
          </a:p>
          <a:p>
            <a:pPr marL="0" indent="0">
              <a:buNone/>
            </a:pPr>
            <a:endParaRPr lang="fr-CH" sz="1400" b="0" spc="10" dirty="0">
              <a:solidFill>
                <a:schemeClr val="bg1">
                  <a:lumMod val="65000"/>
                </a:schemeClr>
              </a:solidFill>
              <a:latin typeface="+mj-lt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fr-CH" sz="1100" b="0" spc="10" dirty="0">
                <a:solidFill>
                  <a:schemeClr val="accent1"/>
                </a:solidFill>
                <a:latin typeface="+mj-lt"/>
                <a:cs typeface="Helvetica" panose="020B0604020202020204" pitchFamily="34" charset="0"/>
              </a:rPr>
              <a:t>        Point d’attention : Règlement d’application à venir </a:t>
            </a:r>
          </a:p>
          <a:p>
            <a:pPr marL="0" indent="0">
              <a:buNone/>
            </a:pPr>
            <a:endParaRPr lang="fr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C47A3FB-CA46-1C4B-58AE-680618966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/>
              <a:t>Contexte réglementaire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CF883B-BBE2-4091-DF6E-02B40EF6DC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/>
              <a:t>Spécifique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3352505C-9E5E-296A-702E-2D9E5C38261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062478" y="1561800"/>
            <a:ext cx="4277875" cy="4477800"/>
          </a:xfrm>
        </p:spPr>
        <p:txBody>
          <a:bodyPr/>
          <a:lstStyle/>
          <a:p>
            <a:pPr marL="0" indent="0">
              <a:buFont typeface="Signature" pitchFamily="50" charset="0"/>
              <a:buNone/>
            </a:pPr>
            <a:r>
              <a:rPr lang="fr-CH" dirty="0">
                <a:latin typeface="+mj-lt"/>
              </a:rPr>
              <a:t>Risque de pénurie</a:t>
            </a:r>
          </a:p>
          <a:p>
            <a:r>
              <a:rPr lang="fr-CH" sz="1400" b="0" dirty="0"/>
              <a:t>Organisation par le Conseil Fédéral pour réduire la demande en énergies, à partir de 2022 :</a:t>
            </a:r>
          </a:p>
          <a:p>
            <a:pPr lvl="1"/>
            <a:r>
              <a:rPr lang="fr-CH" sz="1400" dirty="0"/>
              <a:t>OSTRAL : </a:t>
            </a:r>
            <a:r>
              <a:rPr lang="fr-CH" sz="1400" b="0" dirty="0"/>
              <a:t>4 mesures pour l’électricité	</a:t>
            </a:r>
          </a:p>
          <a:p>
            <a:pPr lvl="1"/>
            <a:r>
              <a:rPr lang="fr-CH" sz="1400" dirty="0"/>
              <a:t>OIC : </a:t>
            </a:r>
            <a:r>
              <a:rPr lang="fr-CH" sz="1400" b="0" dirty="0"/>
              <a:t>4 mesures pour le gaz </a:t>
            </a:r>
          </a:p>
          <a:p>
            <a:pPr lvl="1"/>
            <a:r>
              <a:rPr lang="fr-CH" sz="1400" b="0" dirty="0"/>
              <a:t>Nécessité d’anticiper : Plan Continuité d’Activité par entreprise (</a:t>
            </a:r>
            <a:r>
              <a:rPr lang="fr-CH" sz="1400" b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Outil d'optimisation énergétique et environnementale/ auto-diagnostique</a:t>
            </a:r>
            <a:r>
              <a:rPr lang="fr-CH" sz="1400" b="0" dirty="0"/>
              <a:t>)</a:t>
            </a:r>
          </a:p>
          <a:p>
            <a:pPr marL="0" indent="0">
              <a:buFont typeface="Signature" pitchFamily="50" charset="0"/>
              <a:buNone/>
            </a:pPr>
            <a:endParaRPr lang="fr-CH" dirty="0">
              <a:latin typeface="+mj-lt"/>
            </a:endParaRPr>
          </a:p>
          <a:p>
            <a:pPr marL="0" indent="0">
              <a:buFont typeface="Signature" pitchFamily="50" charset="0"/>
              <a:buNone/>
            </a:pPr>
            <a:endParaRPr lang="fr-CH" dirty="0">
              <a:latin typeface="+mj-lt"/>
            </a:endParaRPr>
          </a:p>
          <a:p>
            <a:pPr marL="0" indent="0">
              <a:buFont typeface="Signature" pitchFamily="50" charset="0"/>
              <a:buNone/>
            </a:pPr>
            <a:r>
              <a:rPr lang="fr-CH" dirty="0">
                <a:latin typeface="+mj-lt"/>
              </a:rPr>
              <a:t>Loi CO</a:t>
            </a:r>
            <a:r>
              <a:rPr lang="fr-CH" baseline="-25000" dirty="0">
                <a:latin typeface="+mj-lt"/>
              </a:rPr>
              <a:t>2</a:t>
            </a:r>
          </a:p>
          <a:p>
            <a:r>
              <a:rPr lang="fr-CH" sz="1400" b="0" spc="10" dirty="0">
                <a:latin typeface="+mj-lt"/>
                <a:cs typeface="Helvetica" panose="020B0604020202020204" pitchFamily="34" charset="0"/>
              </a:rPr>
              <a:t>4 mai 2022 : Loi reconduite par le Conseil fédéral jusqu’à fin 2024, avant modification en 2025</a:t>
            </a:r>
          </a:p>
          <a:p>
            <a:r>
              <a:rPr lang="fr-CH" sz="1400" b="0" spc="10" dirty="0">
                <a:latin typeface="+mj-lt"/>
                <a:cs typeface="Helvetica" panose="020B0604020202020204" pitchFamily="34" charset="0"/>
              </a:rPr>
              <a:t>Taxe CHF 120 / tonne depuis 2022</a:t>
            </a:r>
          </a:p>
          <a:p>
            <a:endParaRPr lang="fr-CH" sz="1400" dirty="0">
              <a:latin typeface="+mj-lt"/>
            </a:endParaRPr>
          </a:p>
          <a:p>
            <a:pPr marL="0" indent="0">
              <a:buFont typeface="Signature" pitchFamily="50" charset="0"/>
              <a:buNone/>
            </a:pPr>
            <a:endParaRPr lang="fr-CH" sz="1400" dirty="0">
              <a:latin typeface="+mj-lt"/>
            </a:endParaRPr>
          </a:p>
          <a:p>
            <a:endParaRPr lang="fr-CH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39984E28-5370-F359-8A25-7D583E7AFA8B}"/>
              </a:ext>
            </a:extLst>
          </p:cNvPr>
          <p:cNvSpPr txBox="1">
            <a:spLocks/>
          </p:cNvSpPr>
          <p:nvPr/>
        </p:nvSpPr>
        <p:spPr>
          <a:xfrm>
            <a:off x="2175294" y="2168251"/>
            <a:ext cx="7961066" cy="281109"/>
          </a:xfrm>
          <a:prstGeom prst="rect">
            <a:avLst/>
          </a:prstGeom>
        </p:spPr>
        <p:txBody>
          <a:bodyPr vert="horz" lIns="91440" tIns="45720" rIns="91440" bIns="45720" numCol="1" spcCol="36000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rgbClr val="606060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CH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8674AFA2-252A-E78B-94A0-8DB4EAA897F0}"/>
              </a:ext>
            </a:extLst>
          </p:cNvPr>
          <p:cNvSpPr txBox="1">
            <a:spLocks/>
          </p:cNvSpPr>
          <p:nvPr/>
        </p:nvSpPr>
        <p:spPr>
          <a:xfrm>
            <a:off x="7897704" y="2682675"/>
            <a:ext cx="5700060" cy="40879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9875" indent="-269875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"/>
              <a:defRPr sz="18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1pPr>
            <a:lvl2pPr marL="557213" indent="-285750" algn="l" defTabSz="914239" rtl="0" eaLnBrk="1" latinLnBrk="0" hangingPunct="1">
              <a:spcBef>
                <a:spcPct val="20000"/>
              </a:spcBef>
              <a:buClr>
                <a:srgbClr val="F6D424"/>
              </a:buClr>
              <a:buSzPct val="100000"/>
              <a:buFont typeface="Signature" pitchFamily="50" charset="0"/>
              <a:buChar char="○"/>
              <a:defRPr sz="1600" b="1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2pPr>
            <a:lvl3pPr marL="827088" indent="-285750" algn="l" defTabSz="914239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3pPr>
            <a:lvl4pPr marL="1092200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○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4pPr>
            <a:lvl5pPr marL="1363662" indent="-285750" algn="l" defTabSz="914239" rtl="0" eaLnBrk="1" latinLnBrk="0" hangingPunct="1">
              <a:spcBef>
                <a:spcPct val="20000"/>
              </a:spcBef>
              <a:buClr>
                <a:srgbClr val="F29400"/>
              </a:buClr>
              <a:buSzPct val="100000"/>
              <a:buFont typeface="Signature" pitchFamily="50" charset="0"/>
              <a:buChar char=""/>
              <a:defRPr sz="1400" b="0" kern="1200">
                <a:solidFill>
                  <a:schemeClr val="tx1"/>
                </a:solidFill>
                <a:latin typeface="Signature" pitchFamily="50" charset="0"/>
                <a:ea typeface="Signature" pitchFamily="50" charset="0"/>
                <a:cs typeface="Arial" pitchFamily="34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ignature" pitchFamily="50" charset="0"/>
              <a:buNone/>
            </a:pPr>
            <a:endParaRPr lang="fr-CH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3F2CCA5-6514-A970-268D-B113F5724667}"/>
              </a:ext>
            </a:extLst>
          </p:cNvPr>
          <p:cNvGrpSpPr/>
          <p:nvPr/>
        </p:nvGrpSpPr>
        <p:grpSpPr>
          <a:xfrm>
            <a:off x="6251260" y="1425158"/>
            <a:ext cx="565011" cy="565011"/>
            <a:chOff x="3634819" y="3709275"/>
            <a:chExt cx="653013" cy="653013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5FD7BB7F-FB42-E0F8-3CE7-2B44062A9768}"/>
                </a:ext>
              </a:extLst>
            </p:cNvPr>
            <p:cNvSpPr/>
            <p:nvPr/>
          </p:nvSpPr>
          <p:spPr>
            <a:xfrm>
              <a:off x="3634819" y="3709275"/>
              <a:ext cx="653013" cy="653013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795F817B-D0A3-1F9A-6875-11DCC0DF4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67470" y="3850954"/>
              <a:ext cx="393012" cy="384468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C541B18-1F1D-1772-1EA5-03CB672FBA54}"/>
              </a:ext>
            </a:extLst>
          </p:cNvPr>
          <p:cNvGrpSpPr/>
          <p:nvPr/>
        </p:nvGrpSpPr>
        <p:grpSpPr>
          <a:xfrm>
            <a:off x="6251260" y="4266972"/>
            <a:ext cx="565011" cy="565011"/>
            <a:chOff x="6266399" y="4168354"/>
            <a:chExt cx="436989" cy="436989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1A0A3FBF-1883-5D44-C8CD-2DB59D90EB26}"/>
                </a:ext>
              </a:extLst>
            </p:cNvPr>
            <p:cNvSpPr/>
            <p:nvPr/>
          </p:nvSpPr>
          <p:spPr>
            <a:xfrm>
              <a:off x="6266399" y="4168354"/>
              <a:ext cx="436989" cy="436989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pic>
          <p:nvPicPr>
            <p:cNvPr id="2052" name="Picture 4" descr="Co2 - Free industry icons">
              <a:extLst>
                <a:ext uri="{FF2B5EF4-FFF2-40B4-BE49-F238E27FC236}">
                  <a16:creationId xmlns:a16="http://schemas.microsoft.com/office/drawing/2014/main" id="{BB195D5B-2432-16D5-554C-75E906459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990" y="4227945"/>
              <a:ext cx="317807" cy="317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A8831CA-F621-F7CA-E7E8-DF4808262885}"/>
              </a:ext>
            </a:extLst>
          </p:cNvPr>
          <p:cNvGrpSpPr/>
          <p:nvPr/>
        </p:nvGrpSpPr>
        <p:grpSpPr>
          <a:xfrm>
            <a:off x="339724" y="4264854"/>
            <a:ext cx="567129" cy="567129"/>
            <a:chOff x="2866091" y="3709275"/>
            <a:chExt cx="653013" cy="653013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3728A3D6-4779-5A75-64DD-496D4768ED93}"/>
                </a:ext>
              </a:extLst>
            </p:cNvPr>
            <p:cNvSpPr/>
            <p:nvPr/>
          </p:nvSpPr>
          <p:spPr>
            <a:xfrm>
              <a:off x="2866091" y="3709275"/>
              <a:ext cx="653013" cy="653013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27396368-62D4-D1A3-9D34-FF38611C8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30983" y="3836141"/>
              <a:ext cx="323227" cy="399280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E252F11-1418-272C-30BE-9509B613EA16}"/>
              </a:ext>
            </a:extLst>
          </p:cNvPr>
          <p:cNvGrpSpPr/>
          <p:nvPr/>
        </p:nvGrpSpPr>
        <p:grpSpPr>
          <a:xfrm>
            <a:off x="362027" y="1384840"/>
            <a:ext cx="567129" cy="587393"/>
            <a:chOff x="364727" y="5310310"/>
            <a:chExt cx="567129" cy="567129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6A203449-25B2-953B-D289-EB1E93EA4BEE}"/>
                </a:ext>
              </a:extLst>
            </p:cNvPr>
            <p:cNvSpPr/>
            <p:nvPr/>
          </p:nvSpPr>
          <p:spPr>
            <a:xfrm>
              <a:off x="364727" y="5310310"/>
              <a:ext cx="567129" cy="567129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pic>
          <p:nvPicPr>
            <p:cNvPr id="2058" name="Picture 10" descr="Energy-Efficiency Icons - Free SVG &amp; PNG Energy-Efficiency Images - Noun  Project">
              <a:extLst>
                <a:ext uri="{FF2B5EF4-FFF2-40B4-BE49-F238E27FC236}">
                  <a16:creationId xmlns:a16="http://schemas.microsoft.com/office/drawing/2014/main" id="{D1D90D77-E62F-6626-587A-1B21C6EE5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308" y="5373960"/>
              <a:ext cx="403968" cy="403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03760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B224E29-DA63-0200-44CB-BC7E3967A6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0125" y="1257300"/>
            <a:ext cx="5655725" cy="4763988"/>
          </a:xfrm>
        </p:spPr>
        <p:txBody>
          <a:bodyPr/>
          <a:lstStyle/>
          <a:p>
            <a:pPr marL="0" indent="0">
              <a:buNone/>
            </a:pPr>
            <a:endParaRPr lang="fr-CH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r-CH" dirty="0">
                <a:solidFill>
                  <a:schemeClr val="accent1"/>
                </a:solidFill>
              </a:rPr>
              <a:t>SIG vous accompagne </a:t>
            </a:r>
            <a:r>
              <a:rPr lang="fr-CH" dirty="0"/>
              <a:t>dans la compréhension des enjeux et l’établissement de votre plan d’actions personnalisé pour </a:t>
            </a:r>
            <a:r>
              <a:rPr lang="fr-CH" dirty="0">
                <a:solidFill>
                  <a:schemeClr val="accent1"/>
                </a:solidFill>
              </a:rPr>
              <a:t>sortir du fossile </a:t>
            </a:r>
            <a:r>
              <a:rPr lang="fr-CH" dirty="0"/>
              <a:t>selon :</a:t>
            </a:r>
          </a:p>
          <a:p>
            <a:pPr marL="0" indent="0">
              <a:buNone/>
            </a:pPr>
            <a:endParaRPr lang="fr-CH" sz="700" dirty="0"/>
          </a:p>
          <a:p>
            <a:pPr>
              <a:lnSpc>
                <a:spcPct val="150000"/>
              </a:lnSpc>
            </a:pPr>
            <a:r>
              <a:rPr lang="fr-CH" dirty="0"/>
              <a:t>vos besoins et vos priorités</a:t>
            </a:r>
          </a:p>
          <a:p>
            <a:pPr>
              <a:lnSpc>
                <a:spcPct val="150000"/>
              </a:lnSpc>
            </a:pPr>
            <a:r>
              <a:rPr lang="fr-CH" dirty="0"/>
              <a:t>votre sensibilité au développement durable</a:t>
            </a:r>
          </a:p>
          <a:p>
            <a:pPr>
              <a:lnSpc>
                <a:spcPct val="150000"/>
              </a:lnSpc>
            </a:pPr>
            <a:r>
              <a:rPr lang="fr-CH" dirty="0"/>
              <a:t>votre planification budgétaire</a:t>
            </a:r>
          </a:p>
          <a:p>
            <a:pPr>
              <a:lnSpc>
                <a:spcPct val="150000"/>
              </a:lnSpc>
            </a:pPr>
            <a:r>
              <a:rPr lang="fr-CH" dirty="0"/>
              <a:t>la situation géographique de vos bâtiments</a:t>
            </a:r>
          </a:p>
          <a:p>
            <a:endParaRPr lang="fr-CH" dirty="0"/>
          </a:p>
          <a:p>
            <a:pPr marL="0" indent="0">
              <a:buNone/>
            </a:pPr>
            <a:r>
              <a:rPr lang="fr-CH" dirty="0"/>
              <a:t>Et ce, afin de </a:t>
            </a:r>
            <a:r>
              <a:rPr lang="fr-CH" dirty="0">
                <a:solidFill>
                  <a:schemeClr val="accent1"/>
                </a:solidFill>
              </a:rPr>
              <a:t>vous proposer la meilleure combinaison de solutions </a:t>
            </a:r>
            <a:r>
              <a:rPr lang="fr-CH" dirty="0"/>
              <a:t>et de vous aider à les planifier dans le temps.</a:t>
            </a:r>
          </a:p>
          <a:p>
            <a:endParaRPr lang="fr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D7946AC-B297-FFB5-B8DE-433A2A258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Ambition SIG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5188AB-5D8E-9820-7F70-BB987FC21A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BBA1A63-7EEF-B9EC-A417-A5ECB02BFE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54" t="1462" r="22409" b="697"/>
          <a:stretch/>
        </p:blipFill>
        <p:spPr>
          <a:xfrm>
            <a:off x="6792174" y="1443101"/>
            <a:ext cx="4379835" cy="439238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2171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68B296-2909-29A8-5F41-0D9D9C9405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Merci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5C28A5-A1E8-0DA1-4E1C-1EC32BCC63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Février 2024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DFD762-1620-B1E1-BB57-47B07E77D7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Personne de contact: </a:t>
            </a:r>
            <a:r>
              <a:rPr lang="fr-CH"/>
              <a:t>Thierry Boichat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56468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0197DDC-D0CF-0732-D44F-B2614D754D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7134" y="1755361"/>
            <a:ext cx="5960913" cy="4087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dirty="0">
                <a:latin typeface="+mj-lt"/>
              </a:rPr>
              <a:t>Programme Bâtiment</a:t>
            </a:r>
          </a:p>
          <a:p>
            <a:r>
              <a:rPr lang="fr-CH" sz="1400" b="0" spc="10" dirty="0">
                <a:latin typeface="+mj-lt"/>
                <a:cs typeface="Helvetica" panose="020B0604020202020204" pitchFamily="34" charset="0"/>
              </a:rPr>
              <a:t>Programme Bâtiment pour travaux énergétiques</a:t>
            </a:r>
          </a:p>
          <a:p>
            <a:pPr lvl="1"/>
            <a:r>
              <a:rPr lang="fr-CH" sz="1400" b="0" spc="10" dirty="0">
                <a:solidFill>
                  <a:schemeClr val="accent1"/>
                </a:solidFill>
                <a:latin typeface="+mj-lt"/>
                <a:cs typeface="Helvetica" panose="020B0604020202020204" pitchFamily="34" charset="0"/>
              </a:rPr>
              <a:t>35 MCHF de subventions en 2023 </a:t>
            </a:r>
            <a:r>
              <a:rPr lang="fr-CH" sz="1400" b="0" spc="10" dirty="0">
                <a:solidFill>
                  <a:srgbClr val="5F5F5F"/>
                </a:solidFill>
                <a:latin typeface="+mj-lt"/>
                <a:cs typeface="Helvetica" panose="020B0604020202020204" pitchFamily="34" charset="0"/>
              </a:rPr>
              <a:t>: </a:t>
            </a:r>
            <a:r>
              <a:rPr lang="fr-CH" sz="1400" b="0" spc="10" dirty="0" err="1">
                <a:latin typeface="+mj-lt"/>
                <a:cs typeface="Helvetica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GEnergie</a:t>
            </a:r>
            <a:r>
              <a:rPr lang="fr-CH" sz="1400" b="0" spc="10" dirty="0">
                <a:latin typeface="+mj-lt"/>
                <a:cs typeface="Helvetica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(Etat-SIG)</a:t>
            </a:r>
            <a:r>
              <a:rPr lang="fr-CH" sz="1400" b="0" spc="10" dirty="0">
                <a:latin typeface="+mj-lt"/>
                <a:cs typeface="Helvetica" panose="020B0604020202020204" pitchFamily="34" charset="0"/>
              </a:rPr>
              <a:t> </a:t>
            </a:r>
          </a:p>
          <a:p>
            <a:pPr lvl="1"/>
            <a:r>
              <a:rPr lang="fr-CH" sz="1400" b="0" spc="10" dirty="0">
                <a:latin typeface="+mj-lt"/>
                <a:cs typeface="Helvetica" panose="020B0604020202020204" pitchFamily="34" charset="0"/>
              </a:rPr>
              <a:t>Subventions revues annuellement </a:t>
            </a:r>
          </a:p>
          <a:p>
            <a:pPr lvl="1"/>
            <a:endParaRPr lang="fr-CH" sz="1400" b="0" spc="10" dirty="0">
              <a:latin typeface="+mj-lt"/>
              <a:cs typeface="Helvetica" panose="020B0604020202020204" pitchFamily="34" charset="0"/>
            </a:endParaRPr>
          </a:p>
          <a:p>
            <a:pPr lvl="1"/>
            <a:endParaRPr lang="fr-CH" sz="1400" b="0" spc="10" dirty="0">
              <a:latin typeface="+mj-lt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fr-CH" dirty="0">
                <a:latin typeface="+mj-lt"/>
              </a:rPr>
              <a:t>Subventions pour l’optimisation et la rénovation énergétique</a:t>
            </a:r>
          </a:p>
          <a:p>
            <a:r>
              <a:rPr lang="fr-CH" sz="1400" dirty="0">
                <a:latin typeface="Signature"/>
                <a:cs typeface="Arial"/>
              </a:rPr>
              <a:t>Le Programme bâtiment et le canton de Genève soutiennent les mesures énergétiques suivantes: </a:t>
            </a:r>
            <a:endParaRPr lang="fr-CH" sz="1400" dirty="0"/>
          </a:p>
          <a:p>
            <a:pPr marL="826770" lvl="2"/>
            <a:r>
              <a:rPr lang="fr-CH" dirty="0">
                <a:solidFill>
                  <a:schemeClr val="accent1"/>
                </a:solidFill>
                <a:latin typeface="Signature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Catalogue des subventions 2023</a:t>
            </a:r>
            <a:r>
              <a:rPr lang="fr-CH" dirty="0">
                <a:solidFill>
                  <a:schemeClr val="accent1"/>
                </a:solidFill>
                <a:latin typeface="Signature"/>
                <a:cs typeface="Arial"/>
              </a:rPr>
              <a:t>: Subventions | </a:t>
            </a:r>
            <a:r>
              <a:rPr lang="fr-CH" dirty="0" err="1">
                <a:solidFill>
                  <a:schemeClr val="accent1"/>
                </a:solidFill>
                <a:latin typeface="Signature"/>
                <a:cs typeface="Arial"/>
              </a:rPr>
              <a:t>Genergie</a:t>
            </a:r>
            <a:r>
              <a:rPr lang="fr-CH" dirty="0">
                <a:solidFill>
                  <a:schemeClr val="accent1"/>
                </a:solidFill>
                <a:latin typeface="Signature"/>
                <a:cs typeface="Arial"/>
              </a:rPr>
              <a:t> (genergie2050.ch)</a:t>
            </a:r>
          </a:p>
          <a:p>
            <a:pPr lvl="1"/>
            <a:endParaRPr lang="fr-CH" sz="1400" b="0" spc="10" dirty="0">
              <a:latin typeface="+mj-lt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fr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7415D46-72C3-897C-C3AE-66E3D3F94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/>
              <a:t>Incitations genevoises</a:t>
            </a:r>
          </a:p>
        </p:txBody>
      </p:sp>
      <p:pic>
        <p:nvPicPr>
          <p:cNvPr id="5" name="Picture 6" descr="35 millions pour améliorer l&amp;#39;efficacité énergétique des bâtiments en 2020 |  ge.ch">
            <a:extLst>
              <a:ext uri="{FF2B5EF4-FFF2-40B4-BE49-F238E27FC236}">
                <a16:creationId xmlns:a16="http://schemas.microsoft.com/office/drawing/2014/main" id="{C8359C9D-8D06-E970-1258-AC2223225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1825717"/>
            <a:ext cx="3406589" cy="340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830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0197DDC-D0CF-0732-D44F-B2614D754D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33575" y="1258048"/>
            <a:ext cx="9604145" cy="5251581"/>
          </a:xfrm>
        </p:spPr>
        <p:txBody>
          <a:bodyPr vert="horz" lIns="0" tIns="0" rIns="0" bIns="0" rtlCol="0" anchor="t">
            <a:normAutofit/>
          </a:bodyPr>
          <a:lstStyle/>
          <a:p>
            <a:pPr marL="541020" lvl="2" indent="0">
              <a:buNone/>
            </a:pPr>
            <a:endParaRPr lang="fr-CH" dirty="0">
              <a:solidFill>
                <a:schemeClr val="accent1"/>
              </a:solidFill>
            </a:endParaRPr>
          </a:p>
          <a:p>
            <a:r>
              <a:rPr lang="fr-CH" dirty="0">
                <a:latin typeface="Signature"/>
                <a:cs typeface="Arial"/>
              </a:rPr>
              <a:t>SIG-éco21 subventionne la mise en place de solutions :</a:t>
            </a:r>
          </a:p>
          <a:p>
            <a:endParaRPr lang="fr-CH" dirty="0">
              <a:latin typeface="Signature"/>
              <a:cs typeface="Arial"/>
            </a:endParaRPr>
          </a:p>
          <a:p>
            <a:pPr marL="556895" lvl="1"/>
            <a:r>
              <a:rPr lang="fr-CH" sz="1400" dirty="0">
                <a:latin typeface="Signature"/>
                <a:cs typeface="Arial"/>
              </a:rPr>
              <a:t>Optimisation des installations techniques (éclairage, ventilation, circulateurs,..). </a:t>
            </a:r>
          </a:p>
          <a:p>
            <a:pPr marL="556895" lvl="1"/>
            <a:r>
              <a:rPr lang="fr-CH" sz="1400" dirty="0">
                <a:latin typeface="Signature"/>
                <a:cs typeface="Arial"/>
              </a:rPr>
              <a:t>Accompagnement à la rénovation énergétique des bâtiments (amélioration d’au moins +3 classes CECB)</a:t>
            </a:r>
          </a:p>
          <a:p>
            <a:pPr marL="556895" lvl="1"/>
            <a:r>
              <a:rPr lang="fr-CH" sz="1400" dirty="0">
                <a:latin typeface="Signature"/>
                <a:cs typeface="Arial"/>
              </a:rPr>
              <a:t>Prime solaire SIG 2024: 20% de la subvention fédérale à laquelle elle s’ajoute. Pour des installations de puissance inférieure à 30 kWc.</a:t>
            </a:r>
          </a:p>
          <a:p>
            <a:pPr marL="556895" lvl="1"/>
            <a:r>
              <a:rPr lang="fr-CH" sz="1400" dirty="0">
                <a:latin typeface="Signature"/>
                <a:cs typeface="Arial"/>
              </a:rPr>
              <a:t>Soutien possible d’un Gestionnaire Délégué dans l’élaboration, la mise en place et la réalisation d’un plan d’action environnemental: prise en charge financière par SIG de 80h par an sur 3 ans, renouvelable. NOUVEAU: les primes éco21 relatives aux économies d’énergie peuvent être traduites en heures GD supplémentaires.</a:t>
            </a:r>
          </a:p>
          <a:p>
            <a:pPr marL="556895" lvl="1"/>
            <a:r>
              <a:rPr lang="fr-CH" sz="1400" dirty="0">
                <a:latin typeface="Signature"/>
                <a:cs typeface="Arial"/>
              </a:rPr>
              <a:t>Projet ELENA: fonds européen en soutien au financement d’études (ex: CECB+) et de mise à disposition d’experts dans le cadre de projets de rénovation de bâtiments d’habitation</a:t>
            </a:r>
          </a:p>
          <a:p>
            <a:pPr marL="556895" lvl="1"/>
            <a:r>
              <a:rPr lang="fr-CH" sz="1400" dirty="0">
                <a:latin typeface="Signature"/>
                <a:cs typeface="Arial"/>
              </a:rPr>
              <a:t>Financement à hauteur de 50% d’audits énergétiques mis à disposition par des partenaires SIG-éco21</a:t>
            </a:r>
          </a:p>
          <a:p>
            <a:pPr marL="0" indent="0">
              <a:buNone/>
            </a:pPr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7415D46-72C3-897C-C3AE-66E3D3F94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/>
              <a:t>Subventions &amp; incitations</a:t>
            </a:r>
          </a:p>
        </p:txBody>
      </p:sp>
      <p:pic>
        <p:nvPicPr>
          <p:cNvPr id="4" name="Image 3" descr="Une image contenant texte, piscine à balles&#10;&#10;Description générée automatiquement">
            <a:extLst>
              <a:ext uri="{FF2B5EF4-FFF2-40B4-BE49-F238E27FC236}">
                <a16:creationId xmlns:a16="http://schemas.microsoft.com/office/drawing/2014/main" id="{0CDF608D-0B97-7B9C-F7C0-50D91A4977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5"/>
          <a:stretch/>
        </p:blipFill>
        <p:spPr>
          <a:xfrm>
            <a:off x="488524" y="2199968"/>
            <a:ext cx="963032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43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DB6BE00-67D2-0A95-B49C-C7EDF9A660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31842" y="1639165"/>
            <a:ext cx="9851057" cy="600075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fr-CH" sz="1600" dirty="0">
                <a:solidFill>
                  <a:schemeClr val="accent1"/>
                </a:solidFill>
                <a:latin typeface="Signature"/>
                <a:cs typeface="Arial"/>
              </a:rPr>
              <a:t>Incitations pour activer vos projets solaires en fonction de la puissance: </a:t>
            </a:r>
            <a:endParaRPr lang="fr-CH" sz="1600" dirty="0">
              <a:solidFill>
                <a:schemeClr val="accent1"/>
              </a:solidFill>
            </a:endParaRPr>
          </a:p>
          <a:p>
            <a:r>
              <a:rPr lang="fr-CH" sz="1400" dirty="0">
                <a:latin typeface="Signature"/>
                <a:cs typeface="Arial"/>
              </a:rPr>
              <a:t>&lt; 100 kW:  la Rétribution Unique pour Petites installations (PRU) couvre jusqu’à 30% du coût des installations entre 100 kW et 50 MW, vous avez le choix entre la PRU ou bien la Rétribution Unique pour Grandes installations (GRU)</a:t>
            </a:r>
          </a:p>
          <a:p>
            <a:r>
              <a:rPr lang="fr-CH" sz="1400" dirty="0">
                <a:latin typeface="Signature"/>
                <a:cs typeface="Arial"/>
              </a:rPr>
              <a:t>&gt; 50 </a:t>
            </a:r>
            <a:r>
              <a:rPr lang="fr-CH" sz="1400" dirty="0" err="1">
                <a:latin typeface="Signature"/>
                <a:cs typeface="Arial"/>
              </a:rPr>
              <a:t>MWc</a:t>
            </a:r>
            <a:r>
              <a:rPr lang="fr-CH" sz="1400" dirty="0">
                <a:latin typeface="Signature"/>
                <a:cs typeface="Arial"/>
              </a:rPr>
              <a:t>: Système de Rétribution à l’Injection (RI) offrant un tarif de rétribution propre à chaque technologie </a:t>
            </a:r>
            <a:endParaRPr lang="fr-CH" sz="1400" dirty="0">
              <a:solidFill>
                <a:schemeClr val="accent1"/>
              </a:solidFill>
              <a:latin typeface="Signature"/>
              <a:cs typeface="Arial"/>
            </a:endParaRPr>
          </a:p>
          <a:p>
            <a:pPr marL="0" indent="0">
              <a:buNone/>
            </a:pPr>
            <a:endParaRPr lang="fr-CH" sz="1600" dirty="0">
              <a:solidFill>
                <a:schemeClr val="accent1"/>
              </a:solidFill>
              <a:latin typeface="Signature"/>
              <a:cs typeface="Arial"/>
            </a:endParaRPr>
          </a:p>
          <a:p>
            <a:pPr marL="0" indent="0">
              <a:buNone/>
            </a:pPr>
            <a:endParaRPr lang="fr-CH" sz="1600" dirty="0">
              <a:solidFill>
                <a:schemeClr val="accent1"/>
              </a:solidFill>
              <a:latin typeface="Signature"/>
              <a:cs typeface="Arial"/>
            </a:endParaRPr>
          </a:p>
          <a:p>
            <a:pPr marL="0" indent="0">
              <a:buNone/>
            </a:pPr>
            <a:r>
              <a:rPr lang="fr-CH" sz="1600" dirty="0">
                <a:solidFill>
                  <a:schemeClr val="accent1"/>
                </a:solidFill>
                <a:latin typeface="Signature"/>
                <a:cs typeface="Arial"/>
              </a:rPr>
              <a:t>Incitations pour activer vos projets d’électromobilité:</a:t>
            </a:r>
          </a:p>
          <a:p>
            <a:r>
              <a:rPr lang="fr-CH" sz="1400" dirty="0">
                <a:latin typeface="Signature"/>
                <a:cs typeface="Arial"/>
              </a:rPr>
              <a:t>Borne à usage mutualisé dans un parking collectif : CHF 2'000, mais au maximum 50% des frais d'achat et d'installation. Jusqu’au 31.03.2024</a:t>
            </a:r>
          </a:p>
          <a:p>
            <a:r>
              <a:rPr lang="fr-CH" sz="1400" dirty="0">
                <a:solidFill>
                  <a:schemeClr val="accent1"/>
                </a:solidFill>
                <a:latin typeface="Signature"/>
                <a:cs typeface="Arial"/>
              </a:rPr>
              <a:t>Dès le 01.02.2024: </a:t>
            </a:r>
            <a:r>
              <a:rPr lang="fr-CH" sz="1400" dirty="0">
                <a:latin typeface="Signature"/>
                <a:cs typeface="Arial"/>
              </a:rPr>
              <a:t>l’Etat de Genève soutient le pré- équipement nécessaire à l’installation de bornes de recharge dans les parkings d’immeubles d’habitation. </a:t>
            </a:r>
            <a:r>
              <a:rPr lang="fr-CH" sz="1400" b="0" i="0" u="none" strike="noStrike" baseline="0" dirty="0">
                <a:latin typeface="+mn-lt"/>
              </a:rPr>
              <a:t>La subvention est accordée </a:t>
            </a:r>
            <a:r>
              <a:rPr lang="fr-CH" sz="1400" b="0" dirty="0">
                <a:latin typeface="+mn-lt"/>
              </a:rPr>
              <a:t>à</a:t>
            </a:r>
            <a:r>
              <a:rPr lang="fr-CH" sz="1400" b="0" i="0" u="none" strike="noStrike" baseline="0" dirty="0">
                <a:latin typeface="+mn-lt"/>
              </a:rPr>
              <a:t> tout propriétaire ou communauté de copropriétaires d’un immeuble d’habitation existant, situe dans le Canton de Genève et comportant plus de 5 logements. </a:t>
            </a:r>
            <a:r>
              <a:rPr lang="fr-CH" sz="1400" b="0" dirty="0">
                <a:latin typeface="Signature"/>
                <a:cs typeface="Arial"/>
              </a:rPr>
              <a:t>L</a:t>
            </a:r>
            <a:r>
              <a:rPr lang="fr-CH" sz="1400" dirty="0">
                <a:latin typeface="Signature"/>
                <a:cs typeface="Arial"/>
              </a:rPr>
              <a:t>e pré-équipement est subventionné jusqu’à 20’000 CHF, au maximum 1 fois par bâtiment et à hauteur de 50% maximum des frais engagés. Formulaire de demande disponible ici: </a:t>
            </a:r>
            <a:r>
              <a:rPr lang="fr-CH" sz="1400" b="0" i="1" dirty="0">
                <a:latin typeface="+mn-lt"/>
                <a:hlinkClick r:id="rId3"/>
              </a:rPr>
              <a:t>Electrification des parkings d'habitation collective | ge.ch</a:t>
            </a:r>
            <a:endParaRPr lang="fr-CH" sz="1400" dirty="0">
              <a:latin typeface="Signature"/>
              <a:cs typeface="Arial"/>
            </a:endParaRPr>
          </a:p>
          <a:p>
            <a:endParaRPr lang="fr-CH" sz="1400" dirty="0">
              <a:latin typeface="Signature"/>
              <a:cs typeface="Arial"/>
            </a:endParaRPr>
          </a:p>
          <a:p>
            <a:endParaRPr lang="fr-CH" sz="1400" dirty="0">
              <a:latin typeface="Signature"/>
              <a:cs typeface="Arial"/>
            </a:endParaRPr>
          </a:p>
          <a:p>
            <a:endParaRPr lang="fr-CH" sz="1600" dirty="0">
              <a:solidFill>
                <a:schemeClr val="accent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7F11DE6-E51D-4BF1-3898-EE009A602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Subventions &amp; incitations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B0D54630-3BA1-AE5C-B627-325C47C106C2}"/>
              </a:ext>
            </a:extLst>
          </p:cNvPr>
          <p:cNvGrpSpPr/>
          <p:nvPr/>
        </p:nvGrpSpPr>
        <p:grpSpPr>
          <a:xfrm>
            <a:off x="515836" y="3209190"/>
            <a:ext cx="987237" cy="987237"/>
            <a:chOff x="382997" y="1143404"/>
            <a:chExt cx="1170825" cy="1170825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F0EA1434-FAD6-D3A3-F7C7-7C4C29524508}"/>
                </a:ext>
              </a:extLst>
            </p:cNvPr>
            <p:cNvSpPr/>
            <p:nvPr/>
          </p:nvSpPr>
          <p:spPr>
            <a:xfrm>
              <a:off x="382997" y="1143404"/>
              <a:ext cx="1170825" cy="1170825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nature"/>
                <a:ea typeface="+mn-ea"/>
                <a:cs typeface="+mn-cs"/>
              </a:endParaRPr>
            </a:p>
          </p:txBody>
        </p:sp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744C0EE1-6D08-919E-439E-41EBFC075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446" y="1393608"/>
              <a:ext cx="783927" cy="670417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2D5F782C-0905-BCAC-9354-68B94CD037F0}"/>
              </a:ext>
            </a:extLst>
          </p:cNvPr>
          <p:cNvGrpSpPr/>
          <p:nvPr/>
        </p:nvGrpSpPr>
        <p:grpSpPr>
          <a:xfrm>
            <a:off x="515835" y="1674336"/>
            <a:ext cx="987238" cy="987238"/>
            <a:chOff x="330575" y="4503451"/>
            <a:chExt cx="1170825" cy="1170825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152A7C68-4B85-D61E-1622-8769CA43768C}"/>
                </a:ext>
              </a:extLst>
            </p:cNvPr>
            <p:cNvSpPr/>
            <p:nvPr/>
          </p:nvSpPr>
          <p:spPr>
            <a:xfrm>
              <a:off x="330575" y="4503451"/>
              <a:ext cx="1170825" cy="1170825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nature"/>
                <a:ea typeface="+mn-ea"/>
                <a:cs typeface="+mn-cs"/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00D533C-9C14-47BA-AE76-E6190525C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705" y="4652531"/>
              <a:ext cx="834565" cy="834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8497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DB6BE00-67D2-0A95-B49C-C7EDF9A660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52624" y="1285874"/>
            <a:ext cx="9851057" cy="600075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endParaRPr lang="fr-CH" sz="1600" dirty="0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CH" sz="1600" dirty="0">
                <a:solidFill>
                  <a:schemeClr val="accent1"/>
                </a:solidFill>
              </a:rPr>
              <a:t>Fonds énergie des collectivités publiques</a:t>
            </a: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tabLst/>
              <a:defRPr/>
            </a:pPr>
            <a:r>
              <a:rPr lang="fr-CH" sz="1400" dirty="0">
                <a:latin typeface="Signature"/>
                <a:cs typeface="Arial"/>
              </a:rPr>
              <a:t>Les collectivités publiques qui souhaitent prendre des mesures d’optimisation énergétique peuvent bénéficier de mesures d’encouragement prévues par la </a:t>
            </a:r>
            <a:r>
              <a:rPr lang="fr-CH" sz="1400" dirty="0">
                <a:latin typeface="Signature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Loi instituant deux fonds (L 2 40)</a:t>
            </a:r>
            <a:r>
              <a:rPr lang="fr-CH" sz="1400" dirty="0">
                <a:latin typeface="Signature"/>
                <a:cs typeface="Arial"/>
              </a:rPr>
              <a:t>. Le fonds énergie des collectivités publiques se décline sous forme de subventions attribuées en fonction de:</a:t>
            </a:r>
          </a:p>
          <a:p>
            <a:pPr marL="556895" marR="0" lvl="1" fontAlgn="auto">
              <a:lnSpc>
                <a:spcPct val="80000"/>
              </a:lnSpc>
              <a:spcAft>
                <a:spcPts val="0"/>
              </a:spcAft>
              <a:tabLst/>
              <a:defRPr/>
            </a:pPr>
            <a:r>
              <a:rPr lang="fr-CH" sz="1200" b="0" dirty="0">
                <a:latin typeface="Signature"/>
                <a:cs typeface="Arial"/>
              </a:rPr>
              <a:t>la rentabilité économique du projet</a:t>
            </a:r>
          </a:p>
          <a:p>
            <a:pPr marL="556895" marR="0" lvl="1" fontAlgn="auto">
              <a:lnSpc>
                <a:spcPct val="80000"/>
              </a:lnSpc>
              <a:spcAft>
                <a:spcPts val="0"/>
              </a:spcAft>
              <a:tabLst/>
              <a:defRPr/>
            </a:pPr>
            <a:r>
              <a:rPr lang="fr-CH" sz="1200" b="0" dirty="0">
                <a:latin typeface="Signature"/>
                <a:cs typeface="Arial"/>
              </a:rPr>
              <a:t>l’impact du projet quant à la politique énergétique du canton</a:t>
            </a:r>
          </a:p>
          <a:p>
            <a:pPr marL="556895" marR="0" lvl="1" fontAlgn="auto">
              <a:lnSpc>
                <a:spcPct val="80000"/>
              </a:lnSpc>
              <a:spcAft>
                <a:spcPts val="0"/>
              </a:spcAft>
              <a:tabLst/>
              <a:defRPr/>
            </a:pPr>
            <a:r>
              <a:rPr lang="fr-CH" sz="1200" b="0" dirty="0">
                <a:latin typeface="Signature"/>
                <a:cs typeface="Arial"/>
              </a:rPr>
              <a:t>le potentiel technologique du projet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CH" sz="800" b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fr-CH" sz="1400" dirty="0">
                <a:latin typeface="Signature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Formulaire de demande</a:t>
            </a:r>
            <a:endParaRPr lang="fr-CH" sz="1400" dirty="0">
              <a:latin typeface="Signature"/>
              <a:cs typeface="Arial"/>
            </a:endParaRPr>
          </a:p>
          <a:p>
            <a:pPr>
              <a:defRPr/>
            </a:pPr>
            <a:endParaRPr lang="fr-CH" sz="1400" dirty="0">
              <a:latin typeface="Signature"/>
              <a:cs typeface="Arial"/>
            </a:endParaRPr>
          </a:p>
          <a:p>
            <a:pPr>
              <a:defRPr/>
            </a:pPr>
            <a:endParaRPr lang="fr-CH" sz="1400" dirty="0">
              <a:latin typeface="Signature"/>
              <a:cs typeface="Arial"/>
            </a:endParaRPr>
          </a:p>
          <a:p>
            <a:pPr marL="0" indent="0">
              <a:buNone/>
              <a:defRPr/>
            </a:pPr>
            <a:r>
              <a:rPr lang="fr-CH" sz="1600" dirty="0">
                <a:solidFill>
                  <a:schemeClr val="accent1"/>
                </a:solidFill>
              </a:rPr>
              <a:t>Subventions suisses pour l’énergie et la mobilité</a:t>
            </a:r>
          </a:p>
          <a:p>
            <a:pPr>
              <a:defRPr/>
            </a:pPr>
            <a:r>
              <a:rPr lang="fr-CH" sz="1400" dirty="0">
                <a:latin typeface="Signature"/>
                <a:cs typeface="Arial"/>
              </a:rPr>
              <a:t>Retrouvez facilement la liste des subventions suisses pour l’énergie et la mobilité sur le site </a:t>
            </a:r>
            <a:r>
              <a:rPr lang="fr-CH" sz="1400" dirty="0">
                <a:latin typeface="Signature"/>
                <a:cs typeface="Arial"/>
                <a:hlinkClick r:id="rId5"/>
              </a:rPr>
              <a:t>Francsenergie.ch</a:t>
            </a:r>
            <a:endParaRPr lang="fr-CH" sz="1400" dirty="0">
              <a:latin typeface="Signature"/>
              <a:cs typeface="Arial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7F11DE6-E51D-4BF1-3898-EE009A602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Subventions &amp; incitations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B64C1A04-1454-C8AB-4F59-0C64B0C36BD7}"/>
              </a:ext>
            </a:extLst>
          </p:cNvPr>
          <p:cNvGrpSpPr/>
          <p:nvPr/>
        </p:nvGrpSpPr>
        <p:grpSpPr>
          <a:xfrm>
            <a:off x="557399" y="1561848"/>
            <a:ext cx="987237" cy="987237"/>
            <a:chOff x="330575" y="4503451"/>
            <a:chExt cx="1170825" cy="1170825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FF3E4143-DA0E-3F75-0E4B-FFA8738111ED}"/>
                </a:ext>
              </a:extLst>
            </p:cNvPr>
            <p:cNvSpPr/>
            <p:nvPr/>
          </p:nvSpPr>
          <p:spPr>
            <a:xfrm>
              <a:off x="330575" y="4503451"/>
              <a:ext cx="1170825" cy="1170825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nature"/>
                <a:ea typeface="+mn-ea"/>
                <a:cs typeface="+mn-cs"/>
              </a:endParaRP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AC12E8A-98B8-6BC5-7605-6D2B3180C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0288" y="4723164"/>
              <a:ext cx="731397" cy="7313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295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DC3851A2-313E-A390-76A3-4F352770D7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2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28A8D3C9-DECD-998B-BF2F-DB134DB2A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Bilan 2022 </a:t>
            </a:r>
            <a:br>
              <a:rPr lang="fr-CH" dirty="0"/>
            </a:br>
            <a:r>
              <a:rPr lang="fr-CH" dirty="0"/>
              <a:t>et perspectives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D61D6247-717F-4F67-8E4C-4A6161177B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00833"/>
      </p:ext>
    </p:extLst>
  </p:cSld>
  <p:clrMapOvr>
    <a:masterClrMapping/>
  </p:clrMapOvr>
</p:sld>
</file>

<file path=ppt/theme/theme1.xml><?xml version="1.0" encoding="utf-8"?>
<a:theme xmlns:a="http://schemas.openxmlformats.org/drawingml/2006/main" name="Masque_SIG2012_v0.1">
  <a:themeElements>
    <a:clrScheme name="SIG corporate">
      <a:dk1>
        <a:srgbClr val="000000"/>
      </a:dk1>
      <a:lt1>
        <a:srgbClr val="FFFFFF"/>
      </a:lt1>
      <a:dk2>
        <a:srgbClr val="C6C6C6"/>
      </a:dk2>
      <a:lt2>
        <a:srgbClr val="FFFFFF"/>
      </a:lt2>
      <a:accent1>
        <a:srgbClr val="F6D424"/>
      </a:accent1>
      <a:accent2>
        <a:srgbClr val="FBEEA7"/>
      </a:accent2>
      <a:accent3>
        <a:srgbClr val="707171"/>
      </a:accent3>
      <a:accent4>
        <a:srgbClr val="C6C6C6"/>
      </a:accent4>
      <a:accent5>
        <a:srgbClr val="F6D424"/>
      </a:accent5>
      <a:accent6>
        <a:srgbClr val="FBEEA7"/>
      </a:accent6>
      <a:hlink>
        <a:srgbClr val="F29400"/>
      </a:hlink>
      <a:folHlink>
        <a:srgbClr val="C6C6C6"/>
      </a:folHlink>
    </a:clrScheme>
    <a:fontScheme name="SIG corporate">
      <a:majorFont>
        <a:latin typeface="Signature"/>
        <a:ea typeface=""/>
        <a:cs typeface=""/>
      </a:majorFont>
      <a:minorFont>
        <a:latin typeface="Signatur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b="1" i="0" baseline="0" smtClean="0">
            <a:latin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que-PowerPoint-SIG.pptx" id="{C0060D94-8FA5-4F84-8A0A-3C3F74B9270B}" vid="{0546052B-5B82-4F14-9BC4-C9DB05F6EB75}"/>
    </a:ext>
  </a:extLst>
</a:theme>
</file>

<file path=ppt/theme/theme2.xml><?xml version="1.0" encoding="utf-8"?>
<a:theme xmlns:a="http://schemas.openxmlformats.org/drawingml/2006/main" name="1_Masque_SIG2012_v0.1">
  <a:themeElements>
    <a:clrScheme name="SIG corporate">
      <a:dk1>
        <a:srgbClr val="000000"/>
      </a:dk1>
      <a:lt1>
        <a:srgbClr val="FFFFFF"/>
      </a:lt1>
      <a:dk2>
        <a:srgbClr val="C6C6C6"/>
      </a:dk2>
      <a:lt2>
        <a:srgbClr val="FFFFFF"/>
      </a:lt2>
      <a:accent1>
        <a:srgbClr val="F6D424"/>
      </a:accent1>
      <a:accent2>
        <a:srgbClr val="FBEEA7"/>
      </a:accent2>
      <a:accent3>
        <a:srgbClr val="707171"/>
      </a:accent3>
      <a:accent4>
        <a:srgbClr val="C6C6C6"/>
      </a:accent4>
      <a:accent5>
        <a:srgbClr val="F6D424"/>
      </a:accent5>
      <a:accent6>
        <a:srgbClr val="FBEEA7"/>
      </a:accent6>
      <a:hlink>
        <a:srgbClr val="F29400"/>
      </a:hlink>
      <a:folHlink>
        <a:srgbClr val="C6C6C6"/>
      </a:folHlink>
    </a:clrScheme>
    <a:fontScheme name="SIG corporate">
      <a:majorFont>
        <a:latin typeface="Signature"/>
        <a:ea typeface=""/>
        <a:cs typeface=""/>
      </a:majorFont>
      <a:minorFont>
        <a:latin typeface="Signatur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b="1" i="0" baseline="0" smtClean="0">
            <a:latin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que Powerpoint SIG.pptx" id="{440F0028-BD46-4684-B09F-E3DD692CE098}" vid="{C52A041B-B1E6-442F-B0D6-5DAACD3C141E}"/>
    </a:ext>
  </a:extLst>
</a:theme>
</file>

<file path=ppt/theme/theme3.xml><?xml version="1.0" encoding="utf-8"?>
<a:theme xmlns:a="http://schemas.openxmlformats.org/drawingml/2006/main" name="2_Masque_SIG2012_v0.1">
  <a:themeElements>
    <a:clrScheme name="SIG corporate">
      <a:dk1>
        <a:srgbClr val="000000"/>
      </a:dk1>
      <a:lt1>
        <a:srgbClr val="FFFFFF"/>
      </a:lt1>
      <a:dk2>
        <a:srgbClr val="C6C6C6"/>
      </a:dk2>
      <a:lt2>
        <a:srgbClr val="FFFFFF"/>
      </a:lt2>
      <a:accent1>
        <a:srgbClr val="F6D424"/>
      </a:accent1>
      <a:accent2>
        <a:srgbClr val="FBEEA7"/>
      </a:accent2>
      <a:accent3>
        <a:srgbClr val="707171"/>
      </a:accent3>
      <a:accent4>
        <a:srgbClr val="C6C6C6"/>
      </a:accent4>
      <a:accent5>
        <a:srgbClr val="F6D424"/>
      </a:accent5>
      <a:accent6>
        <a:srgbClr val="FBEEA7"/>
      </a:accent6>
      <a:hlink>
        <a:srgbClr val="F29400"/>
      </a:hlink>
      <a:folHlink>
        <a:srgbClr val="C6C6C6"/>
      </a:folHlink>
    </a:clrScheme>
    <a:fontScheme name="SIG corporate">
      <a:majorFont>
        <a:latin typeface="Signature"/>
        <a:ea typeface=""/>
        <a:cs typeface=""/>
      </a:majorFont>
      <a:minorFont>
        <a:latin typeface="Signatur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b="1" i="0" baseline="0" smtClean="0">
            <a:latin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que-PowerPoint-SIG.pptx" id="{C0060D94-8FA5-4F84-8A0A-3C3F74B9270B}" vid="{0546052B-5B82-4F14-9BC4-C9DB05F6EB75}"/>
    </a:ext>
  </a:extLst>
</a:theme>
</file>

<file path=ppt/theme/theme4.xml><?xml version="1.0" encoding="utf-8"?>
<a:theme xmlns:a="http://schemas.openxmlformats.org/drawingml/2006/main" name="3_Masque_SIG2012_v0.1">
  <a:themeElements>
    <a:clrScheme name="GeniTerre">
      <a:dk1>
        <a:srgbClr val="000000"/>
      </a:dk1>
      <a:lt1>
        <a:srgbClr val="FFFFFF"/>
      </a:lt1>
      <a:dk2>
        <a:srgbClr val="C6C6C6"/>
      </a:dk2>
      <a:lt2>
        <a:srgbClr val="FFFFFF"/>
      </a:lt2>
      <a:accent1>
        <a:srgbClr val="E27762"/>
      </a:accent1>
      <a:accent2>
        <a:srgbClr val="F3C9C0"/>
      </a:accent2>
      <a:accent3>
        <a:srgbClr val="707171"/>
      </a:accent3>
      <a:accent4>
        <a:srgbClr val="C6C6C6"/>
      </a:accent4>
      <a:accent5>
        <a:srgbClr val="E27762"/>
      </a:accent5>
      <a:accent6>
        <a:srgbClr val="F3C9C0"/>
      </a:accent6>
      <a:hlink>
        <a:srgbClr val="F29400"/>
      </a:hlink>
      <a:folHlink>
        <a:srgbClr val="C6C6C6"/>
      </a:folHlink>
    </a:clrScheme>
    <a:fontScheme name="SIG corporate">
      <a:majorFont>
        <a:latin typeface="Signature"/>
        <a:ea typeface=""/>
        <a:cs typeface=""/>
      </a:majorFont>
      <a:minorFont>
        <a:latin typeface="Signatur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b="1" i="0" baseline="0" smtClean="0">
            <a:latin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que-PowerPoint-SIG.pptx" id="{C0060D94-8FA5-4F84-8A0A-3C3F74B9270B}" vid="{0546052B-5B82-4F14-9BC4-C9DB05F6EB75}"/>
    </a:ext>
  </a:extLst>
</a:theme>
</file>

<file path=ppt/theme/theme5.xml><?xml version="1.0" encoding="utf-8"?>
<a:theme xmlns:a="http://schemas.openxmlformats.org/drawingml/2006/main" name="4_Masque_SIG2012_v0.1">
  <a:themeElements>
    <a:clrScheme name="SIG corporate">
      <a:dk1>
        <a:srgbClr val="000000"/>
      </a:dk1>
      <a:lt1>
        <a:srgbClr val="FFFFFF"/>
      </a:lt1>
      <a:dk2>
        <a:srgbClr val="C6C6C6"/>
      </a:dk2>
      <a:lt2>
        <a:srgbClr val="FFFFFF"/>
      </a:lt2>
      <a:accent1>
        <a:srgbClr val="F6D424"/>
      </a:accent1>
      <a:accent2>
        <a:srgbClr val="FBEEA7"/>
      </a:accent2>
      <a:accent3>
        <a:srgbClr val="707171"/>
      </a:accent3>
      <a:accent4>
        <a:srgbClr val="C6C6C6"/>
      </a:accent4>
      <a:accent5>
        <a:srgbClr val="F6D424"/>
      </a:accent5>
      <a:accent6>
        <a:srgbClr val="FBEEA7"/>
      </a:accent6>
      <a:hlink>
        <a:srgbClr val="F29400"/>
      </a:hlink>
      <a:folHlink>
        <a:srgbClr val="C6C6C6"/>
      </a:folHlink>
    </a:clrScheme>
    <a:fontScheme name="SIG corporate">
      <a:majorFont>
        <a:latin typeface="Signature"/>
        <a:ea typeface=""/>
        <a:cs typeface=""/>
      </a:majorFont>
      <a:minorFont>
        <a:latin typeface="Signatur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b="1" i="0" baseline="0" smtClean="0">
            <a:latin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que-PowerPoint-SIG.pptx" id="{C0060D94-8FA5-4F84-8A0A-3C3F74B9270B}" vid="{0546052B-5B82-4F14-9BC4-C9DB05F6EB75}"/>
    </a:ext>
  </a:extLst>
</a:theme>
</file>

<file path=ppt/theme/theme6.xml><?xml version="1.0" encoding="utf-8"?>
<a:theme xmlns:a="http://schemas.openxmlformats.org/drawingml/2006/main" name="5_Masque_SIG2012_v0.1">
  <a:themeElements>
    <a:clrScheme name="SIG-eco21">
      <a:dk1>
        <a:srgbClr val="000000"/>
      </a:dk1>
      <a:lt1>
        <a:srgbClr val="FFFFFF"/>
      </a:lt1>
      <a:dk2>
        <a:srgbClr val="C6C6C6"/>
      </a:dk2>
      <a:lt2>
        <a:srgbClr val="FFFFFF"/>
      </a:lt2>
      <a:accent1>
        <a:srgbClr val="52AE32"/>
      </a:accent1>
      <a:accent2>
        <a:srgbClr val="BADFAD"/>
      </a:accent2>
      <a:accent3>
        <a:srgbClr val="707171"/>
      </a:accent3>
      <a:accent4>
        <a:srgbClr val="C6C6C6"/>
      </a:accent4>
      <a:accent5>
        <a:srgbClr val="B1C800"/>
      </a:accent5>
      <a:accent6>
        <a:srgbClr val="E0E999"/>
      </a:accent6>
      <a:hlink>
        <a:srgbClr val="73797C"/>
      </a:hlink>
      <a:folHlink>
        <a:srgbClr val="C6C6C6"/>
      </a:folHlink>
    </a:clrScheme>
    <a:fontScheme name="SIG corporate">
      <a:majorFont>
        <a:latin typeface="Signature"/>
        <a:ea typeface=""/>
        <a:cs typeface=""/>
      </a:majorFont>
      <a:minorFont>
        <a:latin typeface="Signatur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b="1" i="0" baseline="0" smtClean="0">
            <a:latin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que Powerpoint SIG.pptx" id="{440F0028-BD46-4684-B09F-E3DD692CE098}" vid="{C52A041B-B1E6-442F-B0D6-5DAACD3C141E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11393</TotalTime>
  <Words>4099</Words>
  <Application>Microsoft Office PowerPoint</Application>
  <PresentationFormat>Grand écran</PresentationFormat>
  <Paragraphs>969</Paragraphs>
  <Slides>41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41</vt:i4>
      </vt:variant>
    </vt:vector>
  </HeadingPairs>
  <TitlesOfParts>
    <vt:vector size="59" baseType="lpstr">
      <vt:lpstr>Arial</vt:lpstr>
      <vt:lpstr>Calibri</vt:lpstr>
      <vt:lpstr>Courier New</vt:lpstr>
      <vt:lpstr>Helvetica</vt:lpstr>
      <vt:lpstr>Signature</vt:lpstr>
      <vt:lpstr>Signature Black Circle</vt:lpstr>
      <vt:lpstr>Signature Black Circle Exbold</vt:lpstr>
      <vt:lpstr>Signature Extrabold</vt:lpstr>
      <vt:lpstr>Signature Light</vt:lpstr>
      <vt:lpstr>Signature-Light</vt:lpstr>
      <vt:lpstr>Times New Roman</vt:lpstr>
      <vt:lpstr>Wingdings</vt:lpstr>
      <vt:lpstr>Masque_SIG2012_v0.1</vt:lpstr>
      <vt:lpstr>1_Masque_SIG2012_v0.1</vt:lpstr>
      <vt:lpstr>2_Masque_SIG2012_v0.1</vt:lpstr>
      <vt:lpstr>3_Masque_SIG2012_v0.1</vt:lpstr>
      <vt:lpstr>4_Masque_SIG2012_v0.1</vt:lpstr>
      <vt:lpstr>5_Masque_SIG2012_v0.1</vt:lpstr>
      <vt:lpstr>  Bilan  &amp; Perspectives  </vt:lpstr>
      <vt:lpstr>Contexte</vt:lpstr>
      <vt:lpstr>Contexte réglementaire</vt:lpstr>
      <vt:lpstr>Contexte réglementaire</vt:lpstr>
      <vt:lpstr>Incitations genevoises</vt:lpstr>
      <vt:lpstr>Subventions &amp; incitations</vt:lpstr>
      <vt:lpstr>Subventions &amp; incitations</vt:lpstr>
      <vt:lpstr>Subventions &amp; incitations</vt:lpstr>
      <vt:lpstr>Bilan 2022  et perspectives</vt:lpstr>
      <vt:lpstr>Votre stratégie, vos objectifs</vt:lpstr>
      <vt:lpstr>Votre parc communal en quelques chiffres</vt:lpstr>
      <vt:lpstr>Votre parc communal en quelques chiffres</vt:lpstr>
      <vt:lpstr>Vue globale multifluide 2022</vt:lpstr>
      <vt:lpstr>Vue globale multifluide 2022</vt:lpstr>
      <vt:lpstr>Vue globale 2022</vt:lpstr>
      <vt:lpstr>Thermique </vt:lpstr>
      <vt:lpstr>Thermique</vt:lpstr>
      <vt:lpstr>Efficience énergétique</vt:lpstr>
      <vt:lpstr>Efficience énergétique</vt:lpstr>
      <vt:lpstr>Vue efficience énergétique</vt:lpstr>
      <vt:lpstr>Vue efficience énergétique</vt:lpstr>
      <vt:lpstr>Vue efficience déchets &amp; économie circulaire</vt:lpstr>
      <vt:lpstr>Vue efficience déchets &amp; économie circulaire</vt:lpstr>
      <vt:lpstr>Solaire</vt:lpstr>
      <vt:lpstr>Solaire</vt:lpstr>
      <vt:lpstr>Solaire</vt:lpstr>
      <vt:lpstr>Solaire</vt:lpstr>
      <vt:lpstr>Eau</vt:lpstr>
      <vt:lpstr>Vue d’ensemble mobilité</vt:lpstr>
      <vt:lpstr>Vue d’ensemble mobilité</vt:lpstr>
      <vt:lpstr>Vue d’ensemble mobilité</vt:lpstr>
      <vt:lpstr>Vue d’ensemble mobilité</vt:lpstr>
      <vt:lpstr>Demande envisagée en infrastructures de recharge publique</vt:lpstr>
      <vt:lpstr>Suggestions d’emplacements supplémentaires (+ 6 PoC)</vt:lpstr>
      <vt:lpstr>Vue d’ensemble Eclairage public</vt:lpstr>
      <vt:lpstr>Services et contrats</vt:lpstr>
      <vt:lpstr>Développement urbain sur le territoire</vt:lpstr>
      <vt:lpstr>Développement urbain sur le territoire</vt:lpstr>
      <vt:lpstr>Annexes</vt:lpstr>
      <vt:lpstr>Ambition SIG</vt:lpstr>
      <vt:lpstr>Merci</vt:lpstr>
    </vt:vector>
  </TitlesOfParts>
  <Company>SIG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  &amp; Perspectives</dc:title>
  <dc:creator>Boissonnas Alicia</dc:creator>
  <cp:lastModifiedBy>Boichat Thierry</cp:lastModifiedBy>
  <cp:revision>11</cp:revision>
  <dcterms:created xsi:type="dcterms:W3CDTF">2023-02-23T14:29:01Z</dcterms:created>
  <dcterms:modified xsi:type="dcterms:W3CDTF">2024-04-11T11:56:35Z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afab34-9a72-4ae7-945b-b103523866eb_Enabled">
    <vt:lpwstr>true</vt:lpwstr>
  </property>
  <property fmtid="{D5CDD505-2E9C-101B-9397-08002B2CF9AE}" pid="3" name="MSIP_Label_39afab34-9a72-4ae7-945b-b103523866eb_SetDate">
    <vt:lpwstr>2023-02-23T14:29:01Z</vt:lpwstr>
  </property>
  <property fmtid="{D5CDD505-2E9C-101B-9397-08002B2CF9AE}" pid="4" name="MSIP_Label_39afab34-9a72-4ae7-945b-b103523866eb_Method">
    <vt:lpwstr>Standard</vt:lpwstr>
  </property>
  <property fmtid="{D5CDD505-2E9C-101B-9397-08002B2CF9AE}" pid="5" name="MSIP_Label_39afab34-9a72-4ae7-945b-b103523866eb_Name">
    <vt:lpwstr>39afab34-9a72-4ae7-945b-b103523866eb</vt:lpwstr>
  </property>
  <property fmtid="{D5CDD505-2E9C-101B-9397-08002B2CF9AE}" pid="6" name="MSIP_Label_39afab34-9a72-4ae7-945b-b103523866eb_SiteId">
    <vt:lpwstr>03bf4346-60aa-4741-8c68-485b87d92fa3</vt:lpwstr>
  </property>
  <property fmtid="{D5CDD505-2E9C-101B-9397-08002B2CF9AE}" pid="7" name="MSIP_Label_39afab34-9a72-4ae7-945b-b103523866eb_ActionId">
    <vt:lpwstr>836eec81-5d34-4d63-b69a-65d8a374674e</vt:lpwstr>
  </property>
  <property fmtid="{D5CDD505-2E9C-101B-9397-08002B2CF9AE}" pid="8" name="MSIP_Label_39afab34-9a72-4ae7-945b-b103523866eb_ContentBits">
    <vt:lpwstr>0</vt:lpwstr>
  </property>
</Properties>
</file>